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347" r:id="rId2"/>
    <p:sldId id="498" r:id="rId3"/>
    <p:sldId id="499" r:id="rId4"/>
    <p:sldId id="562" r:id="rId5"/>
    <p:sldId id="500" r:id="rId6"/>
    <p:sldId id="365" r:id="rId7"/>
    <p:sldId id="567" r:id="rId8"/>
    <p:sldId id="366" r:id="rId9"/>
    <p:sldId id="564" r:id="rId10"/>
    <p:sldId id="367" r:id="rId11"/>
    <p:sldId id="368" r:id="rId12"/>
    <p:sldId id="369" r:id="rId13"/>
    <p:sldId id="370" r:id="rId14"/>
    <p:sldId id="388" r:id="rId15"/>
    <p:sldId id="371" r:id="rId16"/>
    <p:sldId id="373" r:id="rId17"/>
    <p:sldId id="390" r:id="rId18"/>
    <p:sldId id="391" r:id="rId19"/>
    <p:sldId id="392" r:id="rId20"/>
    <p:sldId id="393" r:id="rId21"/>
    <p:sldId id="394" r:id="rId22"/>
    <p:sldId id="395" r:id="rId23"/>
    <p:sldId id="401" r:id="rId24"/>
    <p:sldId id="402" r:id="rId25"/>
    <p:sldId id="403" r:id="rId26"/>
    <p:sldId id="404" r:id="rId27"/>
    <p:sldId id="405" r:id="rId28"/>
    <p:sldId id="570" r:id="rId29"/>
    <p:sldId id="571" r:id="rId30"/>
    <p:sldId id="406" r:id="rId31"/>
    <p:sldId id="559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40EAC"/>
    <a:srgbClr val="FFFFFF"/>
    <a:srgbClr val="9B6503"/>
    <a:srgbClr val="EF0000"/>
    <a:srgbClr val="B10000"/>
    <a:srgbClr val="640000"/>
    <a:srgbClr val="F80000"/>
    <a:srgbClr val="CE8604"/>
    <a:srgbClr val="DC9688"/>
    <a:srgbClr val="B8F17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11" autoAdjust="0"/>
    <p:restoredTop sz="94660"/>
  </p:normalViewPr>
  <p:slideViewPr>
    <p:cSldViewPr snapToGrid="0">
      <p:cViewPr varScale="1">
        <p:scale>
          <a:sx n="159" d="100"/>
          <a:sy n="159" d="100"/>
        </p:scale>
        <p:origin x="150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C7C450DB-7E92-4965-810A-2F8DB960761B}" type="datetimeFigureOut">
              <a:rPr lang="en-US" smtClean="0"/>
              <a:t>2/25/2023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AE3DC72C-427A-4EDD-90CE-0890F8BB83D0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DA5BDF9-6123-A7F8-E46F-CA4B9A52EC4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340772" y="0"/>
            <a:ext cx="12600952" cy="6855595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D1E8ED4F-EC26-C3A4-5799-9057DDFDEB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B97ADF86-3402-B66E-C900-7A402FACD7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43904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/>
          <a:lstStyle/>
          <a:p>
            <a:fld id="{C7C450DB-7E92-4965-810A-2F8DB960761B}" type="datetimeFigureOut">
              <a:rPr lang="en-US" smtClean="0"/>
              <a:t>2/25/2023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/>
          <a:lstStyle/>
          <a:p>
            <a:fld id="{AE3DC72C-427A-4EDD-90CE-0890F8BB83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7770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/>
          <a:lstStyle/>
          <a:p>
            <a:fld id="{C7C450DB-7E92-4965-810A-2F8DB960761B}" type="datetimeFigureOut">
              <a:rPr lang="en-US" smtClean="0"/>
              <a:t>2/25/2023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/>
          <a:lstStyle/>
          <a:p>
            <a:fld id="{AE3DC72C-427A-4EDD-90CE-0890F8BB83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2412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/>
          <a:lstStyle/>
          <a:p>
            <a:fld id="{C7C450DB-7E92-4965-810A-2F8DB960761B}" type="datetimeFigureOut">
              <a:rPr lang="en-US" smtClean="0"/>
              <a:t>2/25/2023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/>
          <a:lstStyle/>
          <a:p>
            <a:fld id="{AE3DC72C-427A-4EDD-90CE-0890F8BB83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3344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/>
          <a:lstStyle/>
          <a:p>
            <a:fld id="{C7C450DB-7E92-4965-810A-2F8DB960761B}" type="datetimeFigureOut">
              <a:rPr lang="en-US" smtClean="0"/>
              <a:t>2/25/2023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/>
          <a:lstStyle/>
          <a:p>
            <a:fld id="{AE3DC72C-427A-4EDD-90CE-0890F8BB83D0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2440321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/>
          <a:lstStyle/>
          <a:p>
            <a:fld id="{C7C450DB-7E92-4965-810A-2F8DB960761B}" type="datetimeFigureOut">
              <a:rPr lang="en-US" smtClean="0"/>
              <a:t>2/25/2023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/>
          <a:lstStyle/>
          <a:p>
            <a:fld id="{AE3DC72C-427A-4EDD-90CE-0890F8BB83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7444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/>
          <a:lstStyle/>
          <a:p>
            <a:fld id="{C7C450DB-7E92-4965-810A-2F8DB960761B}" type="datetimeFigureOut">
              <a:rPr lang="en-US" smtClean="0"/>
              <a:t>2/25/2023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/>
          <a:lstStyle/>
          <a:p>
            <a:fld id="{AE3DC72C-427A-4EDD-90CE-0890F8BB83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4701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/>
          <a:lstStyle/>
          <a:p>
            <a:fld id="{C7C450DB-7E92-4965-810A-2F8DB960761B}" type="datetimeFigureOut">
              <a:rPr lang="en-US" smtClean="0"/>
              <a:t>2/25/2023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/>
          <a:lstStyle/>
          <a:p>
            <a:fld id="{AE3DC72C-427A-4EDD-90CE-0890F8BB83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9927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/>
          <a:lstStyle/>
          <a:p>
            <a:fld id="{C7C450DB-7E92-4965-810A-2F8DB960761B}" type="datetimeFigureOut">
              <a:rPr lang="en-US" smtClean="0"/>
              <a:t>2/25/2023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/>
          <a:lstStyle/>
          <a:p>
            <a:fld id="{AE3DC72C-427A-4EDD-90CE-0890F8BB83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6742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/>
          <a:lstStyle/>
          <a:p>
            <a:fld id="{C7C450DB-7E92-4965-810A-2F8DB960761B}" type="datetimeFigureOut">
              <a:rPr lang="en-US" smtClean="0"/>
              <a:t>2/25/2023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/>
          <a:lstStyle/>
          <a:p>
            <a:fld id="{AE3DC72C-427A-4EDD-90CE-0890F8BB83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2290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/>
          <a:lstStyle/>
          <a:p>
            <a:fld id="{C7C450DB-7E92-4965-810A-2F8DB960761B}" type="datetimeFigureOut">
              <a:rPr lang="en-US" smtClean="0"/>
              <a:t>2/25/2023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/>
          <a:lstStyle/>
          <a:p>
            <a:fld id="{AE3DC72C-427A-4EDD-90CE-0890F8BB83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9415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F02BA0E-A9AC-B470-2E4A-DA08A0A38C9E}"/>
              </a:ext>
            </a:extLst>
          </p:cNvPr>
          <p:cNvSpPr/>
          <p:nvPr userDrawn="1"/>
        </p:nvSpPr>
        <p:spPr>
          <a:xfrm>
            <a:off x="10004212" y="5195147"/>
            <a:ext cx="2192359" cy="16628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28B0968-CA18-871C-7923-FCFB6DF5DB59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39462" cy="68580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D6DF70E-8AC0-5217-4627-E419B7D4EC4F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2538" y="0"/>
            <a:ext cx="6394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7828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12" Type="http://schemas.openxmlformats.org/officeDocument/2006/relationships/image" Target="../media/image57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5" Type="http://schemas.openxmlformats.org/officeDocument/2006/relationships/image" Target="../media/image50.png"/><Relationship Id="rId10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0.png"/><Relationship Id="rId3" Type="http://schemas.openxmlformats.org/officeDocument/2006/relationships/image" Target="../media/image63.png"/><Relationship Id="rId7" Type="http://schemas.openxmlformats.org/officeDocument/2006/relationships/image" Target="../media/image580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10" Type="http://schemas.openxmlformats.org/officeDocument/2006/relationships/image" Target="../media/image611.png"/><Relationship Id="rId4" Type="http://schemas.openxmlformats.org/officeDocument/2006/relationships/image" Target="../media/image64.png"/><Relationship Id="rId9" Type="http://schemas.openxmlformats.org/officeDocument/2006/relationships/image" Target="../media/image60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7" Type="http://schemas.openxmlformats.org/officeDocument/2006/relationships/image" Target="../media/image650.png"/><Relationship Id="rId2" Type="http://schemas.openxmlformats.org/officeDocument/2006/relationships/image" Target="../media/image6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0.png"/><Relationship Id="rId5" Type="http://schemas.openxmlformats.org/officeDocument/2006/relationships/image" Target="../media/image630.png"/><Relationship Id="rId4" Type="http://schemas.openxmlformats.org/officeDocument/2006/relationships/image" Target="../media/image8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2.png"/><Relationship Id="rId4" Type="http://schemas.openxmlformats.org/officeDocument/2006/relationships/image" Target="../media/image1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3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50.png"/><Relationship Id="rId4" Type="http://schemas.openxmlformats.org/officeDocument/2006/relationships/image" Target="../media/image15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Relationship Id="rId9" Type="http://schemas.openxmlformats.org/officeDocument/2006/relationships/image" Target="../media/image7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7.png"/><Relationship Id="rId7" Type="http://schemas.openxmlformats.org/officeDocument/2006/relationships/image" Target="../media/image78.png"/><Relationship Id="rId2" Type="http://schemas.openxmlformats.org/officeDocument/2006/relationships/image" Target="../media/image7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0.png"/><Relationship Id="rId11" Type="http://schemas.openxmlformats.org/officeDocument/2006/relationships/image" Target="../media/image82.png"/><Relationship Id="rId5" Type="http://schemas.openxmlformats.org/officeDocument/2006/relationships/image" Target="../media/image760.png"/><Relationship Id="rId4" Type="http://schemas.openxmlformats.org/officeDocument/2006/relationships/image" Target="../media/image750.png"/><Relationship Id="rId9" Type="http://schemas.openxmlformats.org/officeDocument/2006/relationships/image" Target="../media/image8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84.png"/><Relationship Id="rId7" Type="http://schemas.openxmlformats.org/officeDocument/2006/relationships/image" Target="../media/image88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11" Type="http://schemas.openxmlformats.org/officeDocument/2006/relationships/image" Target="../media/image93.png"/><Relationship Id="rId5" Type="http://schemas.openxmlformats.org/officeDocument/2006/relationships/image" Target="../media/image86.png"/><Relationship Id="rId10" Type="http://schemas.openxmlformats.org/officeDocument/2006/relationships/image" Target="../media/image92.png"/><Relationship Id="rId4" Type="http://schemas.openxmlformats.org/officeDocument/2006/relationships/image" Target="../media/image85.png"/><Relationship Id="rId9" Type="http://schemas.openxmlformats.org/officeDocument/2006/relationships/image" Target="../media/image9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95.png"/><Relationship Id="rId7" Type="http://schemas.openxmlformats.org/officeDocument/2006/relationships/image" Target="../media/image99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Relationship Id="rId9" Type="http://schemas.openxmlformats.org/officeDocument/2006/relationships/image" Target="../media/image10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3" Type="http://schemas.openxmlformats.org/officeDocument/2006/relationships/image" Target="../media/image1020.png"/><Relationship Id="rId7" Type="http://schemas.openxmlformats.org/officeDocument/2006/relationships/image" Target="../media/image106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10" Type="http://schemas.openxmlformats.org/officeDocument/2006/relationships/image" Target="../media/image109.png"/><Relationship Id="rId4" Type="http://schemas.openxmlformats.org/officeDocument/2006/relationships/image" Target="../media/image103.png"/><Relationship Id="rId9" Type="http://schemas.openxmlformats.org/officeDocument/2006/relationships/image" Target="../media/image10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60.png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7" Type="http://schemas.openxmlformats.org/officeDocument/2006/relationships/image" Target="../media/image120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3" Type="http://schemas.openxmlformats.org/officeDocument/2006/relationships/image" Target="../media/image123.png"/><Relationship Id="rId7" Type="http://schemas.openxmlformats.org/officeDocument/2006/relationships/image" Target="../media/image127.png"/><Relationship Id="rId12" Type="http://schemas.openxmlformats.org/officeDocument/2006/relationships/image" Target="../media/image13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6.png"/><Relationship Id="rId11" Type="http://schemas.openxmlformats.org/officeDocument/2006/relationships/image" Target="../media/image131.png"/><Relationship Id="rId5" Type="http://schemas.openxmlformats.org/officeDocument/2006/relationships/image" Target="../media/image125.png"/><Relationship Id="rId10" Type="http://schemas.openxmlformats.org/officeDocument/2006/relationships/image" Target="../media/image130.png"/><Relationship Id="rId4" Type="http://schemas.openxmlformats.org/officeDocument/2006/relationships/image" Target="../media/image124.png"/><Relationship Id="rId9" Type="http://schemas.openxmlformats.org/officeDocument/2006/relationships/image" Target="../media/image12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7.png"/><Relationship Id="rId5" Type="http://schemas.openxmlformats.org/officeDocument/2006/relationships/image" Target="../media/image136.png"/><Relationship Id="rId4" Type="http://schemas.openxmlformats.org/officeDocument/2006/relationships/image" Target="../media/image13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3" Type="http://schemas.openxmlformats.org/officeDocument/2006/relationships/image" Target="../media/image141.png"/><Relationship Id="rId7" Type="http://schemas.openxmlformats.org/officeDocument/2006/relationships/image" Target="../media/image145.png"/><Relationship Id="rId12" Type="http://schemas.openxmlformats.org/officeDocument/2006/relationships/image" Target="../media/image152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4.png"/><Relationship Id="rId11" Type="http://schemas.openxmlformats.org/officeDocument/2006/relationships/image" Target="../media/image151.png"/><Relationship Id="rId5" Type="http://schemas.openxmlformats.org/officeDocument/2006/relationships/image" Target="../media/image143.png"/><Relationship Id="rId10" Type="http://schemas.openxmlformats.org/officeDocument/2006/relationships/image" Target="../media/image148.png"/><Relationship Id="rId4" Type="http://schemas.openxmlformats.org/officeDocument/2006/relationships/image" Target="../media/image142.png"/><Relationship Id="rId9" Type="http://schemas.openxmlformats.org/officeDocument/2006/relationships/image" Target="../media/image147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3" Type="http://schemas.openxmlformats.org/officeDocument/2006/relationships/image" Target="../media/image141.png"/><Relationship Id="rId7" Type="http://schemas.openxmlformats.org/officeDocument/2006/relationships/image" Target="../media/image145.png"/><Relationship Id="rId12" Type="http://schemas.openxmlformats.org/officeDocument/2006/relationships/image" Target="../media/image152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4.png"/><Relationship Id="rId11" Type="http://schemas.openxmlformats.org/officeDocument/2006/relationships/image" Target="../media/image151.png"/><Relationship Id="rId5" Type="http://schemas.openxmlformats.org/officeDocument/2006/relationships/image" Target="../media/image153.png"/><Relationship Id="rId10" Type="http://schemas.openxmlformats.org/officeDocument/2006/relationships/image" Target="../media/image148.png"/><Relationship Id="rId4" Type="http://schemas.openxmlformats.org/officeDocument/2006/relationships/image" Target="../media/image142.png"/><Relationship Id="rId9" Type="http://schemas.openxmlformats.org/officeDocument/2006/relationships/image" Target="../media/image147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5.png"/><Relationship Id="rId3" Type="http://schemas.openxmlformats.org/officeDocument/2006/relationships/image" Target="../media/image141.png"/><Relationship Id="rId7" Type="http://schemas.openxmlformats.org/officeDocument/2006/relationships/image" Target="../media/image145.png"/><Relationship Id="rId12" Type="http://schemas.openxmlformats.org/officeDocument/2006/relationships/image" Target="../media/image159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4.png"/><Relationship Id="rId11" Type="http://schemas.openxmlformats.org/officeDocument/2006/relationships/image" Target="../media/image158.png"/><Relationship Id="rId5" Type="http://schemas.openxmlformats.org/officeDocument/2006/relationships/image" Target="../media/image154.png"/><Relationship Id="rId10" Type="http://schemas.openxmlformats.org/officeDocument/2006/relationships/image" Target="../media/image157.png"/><Relationship Id="rId4" Type="http://schemas.openxmlformats.org/officeDocument/2006/relationships/image" Target="../media/image142.png"/><Relationship Id="rId9" Type="http://schemas.openxmlformats.org/officeDocument/2006/relationships/image" Target="../media/image15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0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6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12" Type="http://schemas.openxmlformats.org/officeDocument/2006/relationships/image" Target="../media/image45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679C3-BA73-0DC1-F876-984A2BBC6F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/>
          <a:lstStyle/>
          <a:p>
            <a:pPr algn="ctr"/>
            <a:r>
              <a:rPr lang="uk-UA" b="1" spc="0" dirty="0">
                <a:ln w="12700">
                  <a:solidFill>
                    <a:schemeClr val="bg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YouTube Sans"/>
              </a:rPr>
              <a:t>Баріцентрична Інтерполація</a:t>
            </a:r>
            <a:endParaRPr lang="en-US" dirty="0">
              <a:ln>
                <a:solidFill>
                  <a:schemeClr val="bg1"/>
                </a:solidFill>
              </a:ln>
              <a:latin typeface="YouTube San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41BCB5-1AC5-B234-4E06-1D21BAB94AEE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261872" y="4800600"/>
            <a:ext cx="9418320" cy="169164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9451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1B8F0-C344-BAF1-8C70-FF1178324E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>
                <a:latin typeface="YouTube Sans"/>
              </a:rPr>
              <a:t>Трикутникова Інтерполація</a:t>
            </a:r>
            <a:endParaRPr lang="en-US" dirty="0">
              <a:latin typeface="YouTube San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E3DE79-8C3F-2137-D046-4D5E5BD480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2697151"/>
            <a:ext cx="2734175" cy="2664259"/>
          </a:xfrm>
        </p:spPr>
        <p:txBody>
          <a:bodyPr/>
          <a:lstStyle/>
          <a:p>
            <a:r>
              <a:rPr lang="uk-UA" dirty="0">
                <a:latin typeface="YouTube Sans"/>
              </a:rPr>
              <a:t>Спочатку виведемо наші рівняння алгебраїчно</a:t>
            </a:r>
            <a:endParaRPr lang="en-US" dirty="0">
              <a:latin typeface="YouTube San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2BD4E27-05A7-1D3F-DB9F-F98336099B27}"/>
                  </a:ext>
                </a:extLst>
              </p:cNvPr>
              <p:cNvSpPr txBox="1"/>
              <p:nvPr/>
            </p:nvSpPr>
            <p:spPr>
              <a:xfrm>
                <a:off x="4438401" y="2697151"/>
                <a:ext cx="162576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2BD4E27-05A7-1D3F-DB9F-F98336099B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8401" y="2697151"/>
                <a:ext cx="1625766" cy="276999"/>
              </a:xfrm>
              <a:prstGeom prst="rect">
                <a:avLst/>
              </a:prstGeom>
              <a:blipFill>
                <a:blip r:embed="rId2"/>
                <a:stretch>
                  <a:fillRect l="-2247" r="-2622" b="-195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43D4CF61-A3DA-2C1E-1704-0621E53B4812}"/>
              </a:ext>
            </a:extLst>
          </p:cNvPr>
          <p:cNvSpPr txBox="1"/>
          <p:nvPr/>
        </p:nvSpPr>
        <p:spPr>
          <a:xfrm>
            <a:off x="8172244" y="2583062"/>
            <a:ext cx="2933205" cy="584775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r>
              <a:rPr lang="uk-UA" sz="1600" dirty="0">
                <a:solidFill>
                  <a:schemeClr val="bg1"/>
                </a:solidFill>
                <a:latin typeface="YouTube Sans"/>
              </a:rPr>
              <a:t>Перетворюємо проблему на двовимірну</a:t>
            </a:r>
            <a:endParaRPr lang="en-US" sz="1600" dirty="0">
              <a:solidFill>
                <a:schemeClr val="bg1"/>
              </a:solidFill>
              <a:latin typeface="YouTube San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D258F02-FB74-3C63-038B-26ECBBC251F6}"/>
                  </a:ext>
                </a:extLst>
              </p:cNvPr>
              <p:cNvSpPr txBox="1"/>
              <p:nvPr/>
            </p:nvSpPr>
            <p:spPr>
              <a:xfrm>
                <a:off x="4438401" y="3143426"/>
                <a:ext cx="210044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D258F02-FB74-3C63-038B-26ECBBC251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8401" y="3143426"/>
                <a:ext cx="2100447" cy="276999"/>
              </a:xfrm>
              <a:prstGeom prst="rect">
                <a:avLst/>
              </a:prstGeom>
              <a:blipFill>
                <a:blip r:embed="rId3"/>
                <a:stretch>
                  <a:fillRect l="-1739" r="-1739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1B8416C-6780-8D53-A988-4F4B4F9E628D}"/>
                  </a:ext>
                </a:extLst>
              </p:cNvPr>
              <p:cNvSpPr txBox="1"/>
              <p:nvPr/>
            </p:nvSpPr>
            <p:spPr>
              <a:xfrm>
                <a:off x="4438401" y="3542200"/>
                <a:ext cx="31811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=(1−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1B8416C-6780-8D53-A988-4F4B4F9E62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8401" y="3542200"/>
                <a:ext cx="3181192" cy="276999"/>
              </a:xfrm>
              <a:prstGeom prst="rect">
                <a:avLst/>
              </a:prstGeom>
              <a:blipFill>
                <a:blip r:embed="rId4"/>
                <a:stretch>
                  <a:fillRect l="-766" r="-766" b="-369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402E0DD-4B18-BB6A-52EC-A25F05DA7E7B}"/>
                  </a:ext>
                </a:extLst>
              </p:cNvPr>
              <p:cNvSpPr txBox="1"/>
              <p:nvPr/>
            </p:nvSpPr>
            <p:spPr>
              <a:xfrm>
                <a:off x="4438401" y="3940974"/>
                <a:ext cx="313810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402E0DD-4B18-BB6A-52EC-A25F05DA7E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8401" y="3940974"/>
                <a:ext cx="3138103" cy="276999"/>
              </a:xfrm>
              <a:prstGeom prst="rect">
                <a:avLst/>
              </a:prstGeom>
              <a:blipFill>
                <a:blip r:embed="rId5"/>
                <a:stretch>
                  <a:fillRect l="-971" r="-971" b="-195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08ACAF59-F1F6-8C56-000D-6D46C2964446}"/>
              </a:ext>
            </a:extLst>
          </p:cNvPr>
          <p:cNvSpPr txBox="1"/>
          <p:nvPr/>
        </p:nvSpPr>
        <p:spPr>
          <a:xfrm>
            <a:off x="8172245" y="3471931"/>
            <a:ext cx="2933205" cy="584775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r>
              <a:rPr lang="uk-UA" sz="1600" dirty="0">
                <a:solidFill>
                  <a:schemeClr val="bg1"/>
                </a:solidFill>
                <a:latin typeface="YouTube Sans"/>
              </a:rPr>
              <a:t>Підставте нашу попередню формулу</a:t>
            </a:r>
            <a:endParaRPr lang="en-US" sz="1600" dirty="0">
              <a:solidFill>
                <a:schemeClr val="bg1"/>
              </a:solidFill>
              <a:latin typeface="YouTube San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493EEC5-5278-B7A7-8339-3B97B12AE227}"/>
                  </a:ext>
                </a:extLst>
              </p:cNvPr>
              <p:cNvSpPr txBox="1"/>
              <p:nvPr/>
            </p:nvSpPr>
            <p:spPr>
              <a:xfrm>
                <a:off x="4438401" y="4826161"/>
                <a:ext cx="373384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)+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)+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493EEC5-5278-B7A7-8339-3B97B12AE2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8401" y="4826161"/>
                <a:ext cx="3733843" cy="276999"/>
              </a:xfrm>
              <a:prstGeom prst="rect">
                <a:avLst/>
              </a:prstGeom>
              <a:blipFill>
                <a:blip r:embed="rId6"/>
                <a:stretch>
                  <a:fillRect l="-816" r="-1631" b="-4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B156A43-BE89-449B-DB30-C022482C45F4}"/>
                  </a:ext>
                </a:extLst>
              </p:cNvPr>
              <p:cNvSpPr txBox="1"/>
              <p:nvPr/>
            </p:nvSpPr>
            <p:spPr>
              <a:xfrm>
                <a:off x="8195955" y="4804386"/>
                <a:ext cx="2909494" cy="338554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uk-UA" sz="1600" dirty="0">
                    <a:solidFill>
                      <a:schemeClr val="bg1"/>
                    </a:solidFill>
                    <a:latin typeface="YouTube Sans"/>
                  </a:rPr>
                  <a:t>Відніміть з обидвох частин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endParaRPr lang="en-US" sz="1600" dirty="0">
                  <a:solidFill>
                    <a:schemeClr val="bg1"/>
                  </a:solidFill>
                  <a:latin typeface="YouTube Sans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B156A43-BE89-449B-DB30-C022482C45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5955" y="4804386"/>
                <a:ext cx="2909494" cy="338554"/>
              </a:xfrm>
              <a:prstGeom prst="rect">
                <a:avLst/>
              </a:prstGeom>
              <a:blipFill>
                <a:blip r:embed="rId7"/>
                <a:stretch>
                  <a:fillRect l="-1046"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70B1DA8-685A-D885-1B11-064A8D05A550}"/>
                  </a:ext>
                </a:extLst>
              </p:cNvPr>
              <p:cNvSpPr txBox="1"/>
              <p:nvPr/>
            </p:nvSpPr>
            <p:spPr>
              <a:xfrm>
                <a:off x="3899817" y="2117153"/>
                <a:ext cx="167706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0≤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70B1DA8-685A-D885-1B11-064A8D05A5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9817" y="2117153"/>
                <a:ext cx="1677062" cy="276999"/>
              </a:xfrm>
              <a:prstGeom prst="rect">
                <a:avLst/>
              </a:prstGeom>
              <a:blipFill>
                <a:blip r:embed="rId8"/>
                <a:stretch>
                  <a:fillRect l="-2909" r="-2545" b="-195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6777F79-9508-1C44-4C08-6CF6D9AF1785}"/>
                  </a:ext>
                </a:extLst>
              </p:cNvPr>
              <p:cNvSpPr txBox="1"/>
              <p:nvPr/>
            </p:nvSpPr>
            <p:spPr>
              <a:xfrm>
                <a:off x="1261872" y="2117154"/>
                <a:ext cx="210044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6777F79-9508-1C44-4C08-6CF6D9AF17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1872" y="2117154"/>
                <a:ext cx="2100447" cy="276999"/>
              </a:xfrm>
              <a:prstGeom prst="rect">
                <a:avLst/>
              </a:prstGeom>
              <a:blipFill>
                <a:blip r:embed="rId9"/>
                <a:stretch>
                  <a:fillRect l="-1739" r="-1449" b="-195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D903FDA-9676-412C-2A6D-A20347E9F51B}"/>
                  </a:ext>
                </a:extLst>
              </p:cNvPr>
              <p:cNvSpPr txBox="1"/>
              <p:nvPr/>
            </p:nvSpPr>
            <p:spPr>
              <a:xfrm>
                <a:off x="6194490" y="2117152"/>
                <a:ext cx="167706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D903FDA-9676-412C-2A6D-A20347E9F5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4490" y="2117152"/>
                <a:ext cx="1677061" cy="276999"/>
              </a:xfrm>
              <a:prstGeom prst="rect">
                <a:avLst/>
              </a:prstGeom>
              <a:blipFill>
                <a:blip r:embed="rId10"/>
                <a:stretch>
                  <a:fillRect l="-2182" r="-2909" b="-195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DC0A4F9-899C-23C0-8873-C4C9228EA052}"/>
                  </a:ext>
                </a:extLst>
              </p:cNvPr>
              <p:cNvSpPr txBox="1"/>
              <p:nvPr/>
            </p:nvSpPr>
            <p:spPr>
              <a:xfrm>
                <a:off x="6028997" y="2692486"/>
                <a:ext cx="189026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⇒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DC0A4F9-899C-23C0-8873-C4C9228EA0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8997" y="2692486"/>
                <a:ext cx="1890261" cy="276999"/>
              </a:xfrm>
              <a:prstGeom prst="rect">
                <a:avLst/>
              </a:prstGeom>
              <a:blipFill>
                <a:blip r:embed="rId11"/>
                <a:stretch>
                  <a:fillRect l="-1290" r="-645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F65D1F6-6BB8-F4CC-2916-16C806C64335}"/>
                  </a:ext>
                </a:extLst>
              </p:cNvPr>
              <p:cNvSpPr txBox="1"/>
              <p:nvPr/>
            </p:nvSpPr>
            <p:spPr>
              <a:xfrm>
                <a:off x="4438401" y="4379886"/>
                <a:ext cx="31375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)+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F65D1F6-6BB8-F4CC-2916-16C806C643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8401" y="4379886"/>
                <a:ext cx="3137526" cy="276999"/>
              </a:xfrm>
              <a:prstGeom prst="rect">
                <a:avLst/>
              </a:prstGeom>
              <a:blipFill>
                <a:blip r:embed="rId12"/>
                <a:stretch>
                  <a:fillRect l="-971" r="-1942" b="-369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Oval 16">
            <a:extLst>
              <a:ext uri="{FF2B5EF4-FFF2-40B4-BE49-F238E27FC236}">
                <a16:creationId xmlns:a16="http://schemas.microsoft.com/office/drawing/2014/main" id="{CD016699-1C8C-F896-B485-5DAD1C07A0CF}"/>
              </a:ext>
            </a:extLst>
          </p:cNvPr>
          <p:cNvSpPr/>
          <p:nvPr/>
        </p:nvSpPr>
        <p:spPr>
          <a:xfrm>
            <a:off x="6236633" y="2721088"/>
            <a:ext cx="312247" cy="276999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8C65DBA-3687-0CC3-C274-0F40C7DFF00F}"/>
              </a:ext>
            </a:extLst>
          </p:cNvPr>
          <p:cNvSpPr/>
          <p:nvPr/>
        </p:nvSpPr>
        <p:spPr>
          <a:xfrm>
            <a:off x="4856398" y="3143426"/>
            <a:ext cx="312247" cy="334204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8A47A2B5-0168-363A-D9CD-6E3B91C45822}"/>
              </a:ext>
            </a:extLst>
          </p:cNvPr>
          <p:cNvSpPr/>
          <p:nvPr/>
        </p:nvSpPr>
        <p:spPr>
          <a:xfrm>
            <a:off x="5251284" y="3930871"/>
            <a:ext cx="325595" cy="309854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A31ADCB-0A3A-5E90-B0E2-58B13FD169A5}"/>
              </a:ext>
            </a:extLst>
          </p:cNvPr>
          <p:cNvSpPr/>
          <p:nvPr/>
        </p:nvSpPr>
        <p:spPr>
          <a:xfrm>
            <a:off x="6503473" y="3938043"/>
            <a:ext cx="325595" cy="309854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6918F9CD-5D29-CD93-0138-C261903718E1}"/>
              </a:ext>
            </a:extLst>
          </p:cNvPr>
          <p:cNvSpPr/>
          <p:nvPr/>
        </p:nvSpPr>
        <p:spPr>
          <a:xfrm>
            <a:off x="5886942" y="3937399"/>
            <a:ext cx="325595" cy="30985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26F3172-B915-D07F-D934-F9939AF9A28F}"/>
              </a:ext>
            </a:extLst>
          </p:cNvPr>
          <p:cNvSpPr/>
          <p:nvPr/>
        </p:nvSpPr>
        <p:spPr>
          <a:xfrm>
            <a:off x="7120004" y="3944548"/>
            <a:ext cx="325595" cy="30985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225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6" grpId="0"/>
      <p:bldP spid="7" grpId="0"/>
      <p:bldP spid="8" grpId="0"/>
      <p:bldP spid="9" grpId="0" animBg="1"/>
      <p:bldP spid="10" grpId="0"/>
      <p:bldP spid="11" grpId="0" animBg="1"/>
      <p:bldP spid="15" grpId="0"/>
      <p:bldP spid="16" grpId="0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A008B-2396-846C-089D-1DB34C881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>
                <a:latin typeface="YouTube Sans"/>
              </a:rPr>
              <a:t>Трикутникова Інтерполація</a:t>
            </a:r>
            <a:endParaRPr lang="en-US" dirty="0">
              <a:latin typeface="YouTube San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B0F2EF-35F7-6A7A-86EE-C9BC5A4E82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1" y="1828801"/>
            <a:ext cx="8743089" cy="1448790"/>
          </a:xfrm>
        </p:spPr>
        <p:txBody>
          <a:bodyPr/>
          <a:lstStyle/>
          <a:p>
            <a:r>
              <a:rPr lang="uk-UA" dirty="0">
                <a:latin typeface="YouTube Sans"/>
              </a:rPr>
              <a:t>Розділюємо нашу формулу на кожен вимір і вирішуємо кожен окремо</a:t>
            </a:r>
            <a:endParaRPr lang="en-US" dirty="0">
              <a:latin typeface="YouTube Sans"/>
            </a:endParaRPr>
          </a:p>
          <a:p>
            <a:r>
              <a:rPr lang="uk-UA" dirty="0">
                <a:latin typeface="YouTube Sans"/>
              </a:rPr>
              <a:t>Кожен вимір є скалярний добуток двох векторів який дорівнються до нуля</a:t>
            </a:r>
            <a:endParaRPr lang="en-US" dirty="0">
              <a:latin typeface="YouTube San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2FA3561-ABA2-EBBE-7932-9405D2ECFC17}"/>
                  </a:ext>
                </a:extLst>
              </p:cNvPr>
              <p:cNvSpPr txBox="1"/>
              <p:nvPr/>
            </p:nvSpPr>
            <p:spPr>
              <a:xfrm>
                <a:off x="1210535" y="3276570"/>
                <a:ext cx="417454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</m:d>
                        </m:e>
                        <m:sub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e>
                        <m:sub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e>
                        <m: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2FA3561-ABA2-EBBE-7932-9405D2ECFC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0535" y="3276570"/>
                <a:ext cx="4174541" cy="276999"/>
              </a:xfrm>
              <a:prstGeom prst="rect">
                <a:avLst/>
              </a:prstGeom>
              <a:blipFill>
                <a:blip r:embed="rId2"/>
                <a:stretch>
                  <a:fillRect b="-195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000E49B-A5B3-C867-A726-8FC089D8D3D8}"/>
                  </a:ext>
                </a:extLst>
              </p:cNvPr>
              <p:cNvSpPr txBox="1"/>
              <p:nvPr/>
            </p:nvSpPr>
            <p:spPr>
              <a:xfrm>
                <a:off x="6619374" y="3276570"/>
                <a:ext cx="4131066" cy="2989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</m:d>
                        </m:e>
                        <m:sub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e>
                        <m:sub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e>
                        <m: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000E49B-A5B3-C867-A726-8FC089D8D3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9374" y="3276570"/>
                <a:ext cx="4131066" cy="298928"/>
              </a:xfrm>
              <a:prstGeom prst="rect">
                <a:avLst/>
              </a:prstGeom>
              <a:blipFill>
                <a:blip r:embed="rId3"/>
                <a:stretch>
                  <a:fillRect l="-442" b="-1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C181B6F-B28C-3D46-7002-A15D895FC748}"/>
                  </a:ext>
                </a:extLst>
              </p:cNvPr>
              <p:cNvSpPr txBox="1"/>
              <p:nvPr/>
            </p:nvSpPr>
            <p:spPr>
              <a:xfrm>
                <a:off x="1737625" y="4334860"/>
                <a:ext cx="2874697" cy="8803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d>
                                      <m:dPr>
                                        <m:ctrlPr>
                                          <a:rPr lang="en-US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𝐵</m:t>
                                        </m:r>
                                        <m:r>
                                          <a:rPr lang="en-US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</m:e>
                                    </m:d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d>
                                      <m:dPr>
                                        <m:ctrlPr>
                                          <a:rPr lang="en-US" b="0" i="1" smtClean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  <m:r>
                                          <a:rPr lang="en-US" b="0" i="1" smtClean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b="0" i="1" smtClean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</m:e>
                                    </m:d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d>
                                      <m:dPr>
                                        <m:ctrlPr>
                                          <a:rPr lang="en-US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  <m:r>
                                          <a:rPr lang="en-US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</m:e>
                                    </m:d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C181B6F-B28C-3D46-7002-A15D895FC7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7625" y="4334860"/>
                <a:ext cx="2874697" cy="88036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C6BF843-1664-DD56-6199-76365599D5DB}"/>
                  </a:ext>
                </a:extLst>
              </p:cNvPr>
              <p:cNvSpPr txBox="1"/>
              <p:nvPr/>
            </p:nvSpPr>
            <p:spPr>
              <a:xfrm>
                <a:off x="7067667" y="4277087"/>
                <a:ext cx="2882328" cy="9381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d>
                                      <m:dPr>
                                        <m:ctrlPr>
                                          <a:rPr lang="en-US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𝐵</m:t>
                                        </m:r>
                                        <m:r>
                                          <a:rPr lang="en-US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</m:e>
                                    </m:d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d>
                                      <m:dPr>
                                        <m:ctrlPr>
                                          <a:rPr lang="en-US" b="0" i="1" smtClean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  <m:r>
                                          <a:rPr lang="en-US" b="0" i="1" smtClean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b="0" i="1" smtClean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</m:e>
                                    </m:d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d>
                                      <m:dPr>
                                        <m:ctrlPr>
                                          <a:rPr lang="en-US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  <m:r>
                                          <a:rPr lang="en-US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</m:e>
                                    </m:d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C6BF843-1664-DD56-6199-76365599D5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7667" y="4277087"/>
                <a:ext cx="2882328" cy="93814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29010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31C7CC-5A8B-B0F1-3656-C82C957B3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>
                <a:latin typeface="YouTube Sans"/>
              </a:rPr>
              <a:t>Трикутникова Інтерполація</a:t>
            </a:r>
            <a:endParaRPr lang="en-US" dirty="0">
              <a:latin typeface="YouTube San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55FEBE0-DF9E-1A5C-7535-D71D2B0D0E7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61872" y="1828800"/>
                <a:ext cx="8040010" cy="4351337"/>
              </a:xfrm>
            </p:spPr>
            <p:txBody>
              <a:bodyPr/>
              <a:lstStyle/>
              <a:p>
                <a:r>
                  <a:rPr lang="uk-UA" dirty="0">
                    <a:latin typeface="YouTube Sans"/>
                  </a:rPr>
                  <a:t>Ми шукаємо вектор</a:t>
                </a:r>
                <a:r>
                  <a:rPr lang="en-US" dirty="0">
                    <a:latin typeface="YouTube Sans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T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uk-UA" dirty="0">
                  <a:latin typeface="YouTube Sans"/>
                </a:endParaRPr>
              </a:p>
              <a:p>
                <a:r>
                  <a:rPr lang="uk-UA" dirty="0">
                    <a:latin typeface="YouTube Sans"/>
                  </a:rPr>
                  <a:t>Маємо два вектори які є перпендикулярні до нього</a:t>
                </a:r>
                <a:endParaRPr lang="en-US" dirty="0">
                  <a:latin typeface="YouTube Sans"/>
                </a:endParaRPr>
              </a:p>
              <a:p>
                <a:r>
                  <a:rPr lang="uk-UA" dirty="0">
                    <a:latin typeface="YouTube Sans"/>
                  </a:rPr>
                  <a:t>Векторний добуток </a:t>
                </a:r>
                <a14:m>
                  <m:oMath xmlns:m="http://schemas.openxmlformats.org/officeDocument/2006/math">
                    <m:r>
                      <a:rPr lang="uk-UA" b="0" i="0" dirty="0" smtClean="0">
                        <a:latin typeface="Cambria Math" panose="02040503050406030204" pitchFamily="18" charset="0"/>
                      </a:rPr>
                      <m:t>Н</m:t>
                    </m:r>
                    <m:r>
                      <a:rPr lang="uk-UA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×М</m:t>
                    </m:r>
                    <m:r>
                      <a:rPr lang="uk-UA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uk-UA" dirty="0">
                    <a:latin typeface="YouTube Sans"/>
                  </a:rPr>
                  <a:t>дає нам вектор який є перпендикулярний до </a:t>
                </a:r>
                <a14:m>
                  <m:oMath xmlns:m="http://schemas.openxmlformats.org/officeDocument/2006/math">
                    <m:r>
                      <a:rPr lang="uk-UA" i="1" dirty="0" smtClean="0">
                        <a:latin typeface="Cambria Math" panose="02040503050406030204" pitchFamily="18" charset="0"/>
                      </a:rPr>
                      <m:t>М</m:t>
                    </m:r>
                  </m:oMath>
                </a14:m>
                <a:r>
                  <a:rPr lang="uk-UA" dirty="0">
                    <a:latin typeface="YouTube Sans"/>
                  </a:rPr>
                  <a:t> і </a:t>
                </a:r>
                <a14:m>
                  <m:oMath xmlns:m="http://schemas.openxmlformats.org/officeDocument/2006/math">
                    <m:r>
                      <a:rPr lang="uk-UA" i="1" dirty="0" smtClean="0">
                        <a:latin typeface="Cambria Math" panose="02040503050406030204" pitchFamily="18" charset="0"/>
                      </a:rPr>
                      <m:t>Н</m:t>
                    </m:r>
                  </m:oMath>
                </a14:m>
                <a:r>
                  <a:rPr lang="uk-UA" dirty="0">
                    <a:latin typeface="YouTube Sans"/>
                  </a:rPr>
                  <a:t> (так як </a:t>
                </a:r>
                <a14:m>
                  <m:oMath xmlns:m="http://schemas.openxmlformats.org/officeDocument/2006/math">
                    <m:r>
                      <a:rPr lang="uk-UA" i="1" dirty="0" smtClean="0">
                        <a:latin typeface="Cambria Math" panose="02040503050406030204" pitchFamily="18" charset="0"/>
                      </a:rPr>
                      <m:t>Т</m:t>
                    </m:r>
                  </m:oMath>
                </a14:m>
                <a:r>
                  <a:rPr lang="uk-UA" dirty="0">
                    <a:latin typeface="YouTube Sans"/>
                  </a:rPr>
                  <a:t>)</a:t>
                </a:r>
              </a:p>
              <a:p>
                <a:pPr lvl="1"/>
                <a:r>
                  <a:rPr lang="uk-UA" dirty="0">
                    <a:latin typeface="YouTube Sans"/>
                  </a:rPr>
                  <a:t>Якщо ми нормалізуємо результат так щоби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= 1</m:t>
                    </m:r>
                  </m:oMath>
                </a14:m>
                <a:r>
                  <a:rPr lang="en-US" dirty="0">
                    <a:latin typeface="YouTube Sans"/>
                  </a:rPr>
                  <a:t>, </a:t>
                </a:r>
                <a:r>
                  <a:rPr lang="uk-UA" dirty="0">
                    <a:latin typeface="YouTube Sans"/>
                  </a:rPr>
                  <a:t>то наш вектор дорівнюється до </a:t>
                </a:r>
                <a14:m>
                  <m:oMath xmlns:m="http://schemas.openxmlformats.org/officeDocument/2006/math">
                    <m:r>
                      <a:rPr lang="uk-UA" i="1" dirty="0">
                        <a:latin typeface="Cambria Math" panose="02040503050406030204" pitchFamily="18" charset="0"/>
                      </a:rPr>
                      <m:t>Т</m:t>
                    </m:r>
                  </m:oMath>
                </a14:m>
                <a:endParaRPr lang="en-US" dirty="0">
                  <a:latin typeface="YouTube Sans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55FEBE0-DF9E-1A5C-7535-D71D2B0D0E7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61872" y="1828800"/>
                <a:ext cx="8040010" cy="4351337"/>
              </a:xfrm>
              <a:blipFill>
                <a:blip r:embed="rId2"/>
                <a:stretch>
                  <a:fillRect l="-152" t="-9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9ACD8D9-89DD-8F46-6612-6BE8922847B8}"/>
                  </a:ext>
                </a:extLst>
              </p:cNvPr>
              <p:cNvSpPr txBox="1"/>
              <p:nvPr/>
            </p:nvSpPr>
            <p:spPr>
              <a:xfrm>
                <a:off x="1757468" y="4359384"/>
                <a:ext cx="2874697" cy="8803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d>
                                      <m:dPr>
                                        <m:ctrlPr>
                                          <a:rPr lang="en-US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𝐵</m:t>
                                        </m:r>
                                        <m:r>
                                          <a:rPr lang="en-US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</m:e>
                                    </m:d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d>
                                      <m:dPr>
                                        <m:ctrlPr>
                                          <a:rPr lang="en-US" b="0" i="1" smtClean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  <m:r>
                                          <a:rPr lang="en-US" b="0" i="1" smtClean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b="0" i="1" smtClean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</m:e>
                                    </m:d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d>
                                      <m:dPr>
                                        <m:ctrlPr>
                                          <a:rPr lang="en-US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  <m:r>
                                          <a:rPr lang="en-US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</m:e>
                                    </m:d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9ACD8D9-89DD-8F46-6612-6BE8922847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7468" y="4359384"/>
                <a:ext cx="2874697" cy="88036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F2D502D-7C16-6267-241A-4B25921245DA}"/>
                  </a:ext>
                </a:extLst>
              </p:cNvPr>
              <p:cNvSpPr txBox="1"/>
              <p:nvPr/>
            </p:nvSpPr>
            <p:spPr>
              <a:xfrm>
                <a:off x="7087510" y="4301611"/>
                <a:ext cx="2882328" cy="9381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d>
                                      <m:dPr>
                                        <m:ctrlPr>
                                          <a:rPr lang="en-US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𝐵</m:t>
                                        </m:r>
                                        <m:r>
                                          <a:rPr lang="en-US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</m:e>
                                    </m:d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d>
                                      <m:dPr>
                                        <m:ctrlPr>
                                          <a:rPr lang="en-US" b="0" i="1" smtClean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  <m:r>
                                          <a:rPr lang="en-US" b="0" i="1" smtClean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b="0" i="1" smtClean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</m:e>
                                    </m:d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d>
                                      <m:dPr>
                                        <m:ctrlPr>
                                          <a:rPr lang="en-US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  <m:r>
                                          <a:rPr lang="en-US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</m:e>
                                    </m:d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F2D502D-7C16-6267-241A-4B25921245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7510" y="4301611"/>
                <a:ext cx="2882328" cy="93814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95286F0-15FD-51C3-F36E-62C75686B7FE}"/>
                  </a:ext>
                </a:extLst>
              </p:cNvPr>
              <p:cNvSpPr txBox="1"/>
              <p:nvPr/>
            </p:nvSpPr>
            <p:spPr>
              <a:xfrm>
                <a:off x="3515815" y="5678605"/>
                <a:ext cx="25167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uk-UA" b="0" i="1" dirty="0" smtClean="0">
                          <a:latin typeface="Cambria Math" panose="02040503050406030204" pitchFamily="18" charset="0"/>
                        </a:rPr>
                        <m:t>М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95286F0-15FD-51C3-F36E-62C75686B7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5815" y="5678605"/>
                <a:ext cx="251672" cy="276999"/>
              </a:xfrm>
              <a:prstGeom prst="rect">
                <a:avLst/>
              </a:prstGeom>
              <a:blipFill>
                <a:blip r:embed="rId5"/>
                <a:stretch>
                  <a:fillRect l="-21951" r="-19512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FD2B941-FA06-1423-2FC8-F235D8F5CDCC}"/>
                  </a:ext>
                </a:extLst>
              </p:cNvPr>
              <p:cNvSpPr txBox="1"/>
              <p:nvPr/>
            </p:nvSpPr>
            <p:spPr>
              <a:xfrm>
                <a:off x="8843581" y="5678605"/>
                <a:ext cx="22281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uk-UA" b="0" i="1" smtClean="0">
                          <a:latin typeface="Cambria Math" panose="02040503050406030204" pitchFamily="18" charset="0"/>
                        </a:rPr>
                        <m:t>Н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FD2B941-FA06-1423-2FC8-F235D8F5CD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3581" y="5678605"/>
                <a:ext cx="222818" cy="276999"/>
              </a:xfrm>
              <a:prstGeom prst="rect">
                <a:avLst/>
              </a:prstGeom>
              <a:blipFill>
                <a:blip r:embed="rId6"/>
                <a:stretch>
                  <a:fillRect l="-25000" r="-22222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Oval 7">
            <a:extLst>
              <a:ext uri="{FF2B5EF4-FFF2-40B4-BE49-F238E27FC236}">
                <a16:creationId xmlns:a16="http://schemas.microsoft.com/office/drawing/2014/main" id="{8E432286-11F4-775A-2339-C23EC7E7B9FE}"/>
              </a:ext>
            </a:extLst>
          </p:cNvPr>
          <p:cNvSpPr/>
          <p:nvPr/>
        </p:nvSpPr>
        <p:spPr>
          <a:xfrm>
            <a:off x="3036437" y="4151721"/>
            <a:ext cx="1210429" cy="1340391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6E152B4-D0C7-6FF7-A0AF-CD2C35433B43}"/>
              </a:ext>
            </a:extLst>
          </p:cNvPr>
          <p:cNvCxnSpPr>
            <a:stCxn id="8" idx="4"/>
            <a:endCxn id="5" idx="0"/>
          </p:cNvCxnSpPr>
          <p:nvPr/>
        </p:nvCxnSpPr>
        <p:spPr>
          <a:xfrm flipH="1">
            <a:off x="3641651" y="5492112"/>
            <a:ext cx="1" cy="18649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A434AB4A-0A9E-398D-7774-63F2B648EF67}"/>
              </a:ext>
            </a:extLst>
          </p:cNvPr>
          <p:cNvSpPr/>
          <p:nvPr/>
        </p:nvSpPr>
        <p:spPr>
          <a:xfrm>
            <a:off x="8332063" y="4135944"/>
            <a:ext cx="1210429" cy="1340391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C3593BC-4AB2-27E0-24E7-18F2B0403A93}"/>
              </a:ext>
            </a:extLst>
          </p:cNvPr>
          <p:cNvCxnSpPr>
            <a:cxnSpLocks/>
            <a:stCxn id="12" idx="4"/>
            <a:endCxn id="7" idx="0"/>
          </p:cNvCxnSpPr>
          <p:nvPr/>
        </p:nvCxnSpPr>
        <p:spPr>
          <a:xfrm>
            <a:off x="8937278" y="5476335"/>
            <a:ext cx="17712" cy="20227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2607BB2-43A2-4869-F9BA-58115DCA2CD9}"/>
              </a:ext>
            </a:extLst>
          </p:cNvPr>
          <p:cNvCxnSpPr>
            <a:cxnSpLocks/>
          </p:cNvCxnSpPr>
          <p:nvPr/>
        </p:nvCxnSpPr>
        <p:spPr>
          <a:xfrm>
            <a:off x="9630803" y="3170797"/>
            <a:ext cx="853502" cy="13773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D8916D7-27DC-987B-F69F-FD4876B9349E}"/>
              </a:ext>
            </a:extLst>
          </p:cNvPr>
          <p:cNvCxnSpPr>
            <a:cxnSpLocks/>
          </p:cNvCxnSpPr>
          <p:nvPr/>
        </p:nvCxnSpPr>
        <p:spPr>
          <a:xfrm flipV="1">
            <a:off x="9630803" y="2980023"/>
            <a:ext cx="888086" cy="19077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A72B5D8-702A-BAF2-43E8-51FA13149EC9}"/>
              </a:ext>
            </a:extLst>
          </p:cNvPr>
          <p:cNvCxnSpPr>
            <a:cxnSpLocks/>
          </p:cNvCxnSpPr>
          <p:nvPr/>
        </p:nvCxnSpPr>
        <p:spPr>
          <a:xfrm flipV="1">
            <a:off x="9630803" y="1618247"/>
            <a:ext cx="0" cy="155255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C78DD42-F979-3B1E-63AA-963D64782C9F}"/>
                  </a:ext>
                </a:extLst>
              </p:cNvPr>
              <p:cNvSpPr txBox="1"/>
              <p:nvPr/>
            </p:nvSpPr>
            <p:spPr>
              <a:xfrm>
                <a:off x="10518889" y="2807090"/>
                <a:ext cx="25167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uk-UA" b="0" i="1" smtClean="0">
                          <a:latin typeface="Cambria Math" panose="02040503050406030204" pitchFamily="18" charset="0"/>
                        </a:rPr>
                        <m:t>М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C78DD42-F979-3B1E-63AA-963D64782C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8889" y="2807090"/>
                <a:ext cx="251672" cy="276999"/>
              </a:xfrm>
              <a:prstGeom prst="rect">
                <a:avLst/>
              </a:prstGeom>
              <a:blipFill>
                <a:blip r:embed="rId7"/>
                <a:stretch>
                  <a:fillRect l="-21951" r="-19512"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318CDA1-5BE4-67B0-5736-858D17463FDB}"/>
                  </a:ext>
                </a:extLst>
              </p:cNvPr>
              <p:cNvSpPr txBox="1"/>
              <p:nvPr/>
            </p:nvSpPr>
            <p:spPr>
              <a:xfrm>
                <a:off x="10518889" y="3239664"/>
                <a:ext cx="22281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uk-UA" b="0" i="1" smtClean="0">
                          <a:latin typeface="Cambria Math" panose="02040503050406030204" pitchFamily="18" charset="0"/>
                        </a:rPr>
                        <m:t>Н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318CDA1-5BE4-67B0-5736-858D17463F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8889" y="3239664"/>
                <a:ext cx="222818" cy="276999"/>
              </a:xfrm>
              <a:prstGeom prst="rect">
                <a:avLst/>
              </a:prstGeom>
              <a:blipFill>
                <a:blip r:embed="rId8"/>
                <a:stretch>
                  <a:fillRect l="-25000" r="-22222"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A477BA3C-386E-FFBF-4656-6145A3FCE9AE}"/>
                  </a:ext>
                </a:extLst>
              </p:cNvPr>
              <p:cNvSpPr txBox="1"/>
              <p:nvPr/>
            </p:nvSpPr>
            <p:spPr>
              <a:xfrm>
                <a:off x="9321994" y="2256022"/>
                <a:ext cx="20037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uk-UA" b="0" i="1" smtClean="0">
                          <a:latin typeface="Cambria Math" panose="02040503050406030204" pitchFamily="18" charset="0"/>
                        </a:rPr>
                        <m:t>Т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A477BA3C-386E-FFBF-4656-6145A3FCE9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1994" y="2256022"/>
                <a:ext cx="200376" cy="276999"/>
              </a:xfrm>
              <a:prstGeom prst="rect">
                <a:avLst/>
              </a:prstGeom>
              <a:blipFill>
                <a:blip r:embed="rId9"/>
                <a:stretch>
                  <a:fillRect l="-24242" r="-27273"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2C6AF24-160D-DB1E-6B66-82650A4D3FA7}"/>
              </a:ext>
            </a:extLst>
          </p:cNvPr>
          <p:cNvCxnSpPr>
            <a:cxnSpLocks/>
          </p:cNvCxnSpPr>
          <p:nvPr/>
        </p:nvCxnSpPr>
        <p:spPr>
          <a:xfrm flipV="1">
            <a:off x="9630803" y="2361652"/>
            <a:ext cx="0" cy="809145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199EB0E8-CE27-FEB7-09BA-58B8541F8F5A}"/>
                  </a:ext>
                </a:extLst>
              </p:cNvPr>
              <p:cNvSpPr txBox="1"/>
              <p:nvPr/>
            </p:nvSpPr>
            <p:spPr>
              <a:xfrm>
                <a:off x="9291767" y="1367526"/>
                <a:ext cx="67807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uk-UA" dirty="0">
                          <a:latin typeface="Cambria Math" panose="02040503050406030204" pitchFamily="18" charset="0"/>
                        </a:rPr>
                        <m:t>Н</m:t>
                      </m:r>
                      <m:r>
                        <a:rPr lang="uk-UA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×М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199EB0E8-CE27-FEB7-09BA-58B8541F8F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1767" y="1367526"/>
                <a:ext cx="678071" cy="276999"/>
              </a:xfrm>
              <a:prstGeom prst="rect">
                <a:avLst/>
              </a:prstGeom>
              <a:blipFill>
                <a:blip r:embed="rId10"/>
                <a:stretch>
                  <a:fillRect l="-6306" r="-8108"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79387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 animBg="1"/>
      <p:bldP spid="12" grpId="0" animBg="1"/>
      <p:bldP spid="28" grpId="0"/>
      <p:bldP spid="29" grpId="0"/>
      <p:bldP spid="30" grpId="0"/>
      <p:bldP spid="3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C8DC34-DC61-1F91-35E5-BAC2712322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>
                <a:latin typeface="YouTube Sans"/>
              </a:rPr>
              <a:t>Трикутникова Інтерполація</a:t>
            </a:r>
            <a:endParaRPr lang="en-US" dirty="0">
              <a:latin typeface="YouTube San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A062F7D-DDAF-6015-8598-4955776572BE}"/>
                  </a:ext>
                </a:extLst>
              </p:cNvPr>
              <p:cNvSpPr txBox="1"/>
              <p:nvPr/>
            </p:nvSpPr>
            <p:spPr>
              <a:xfrm>
                <a:off x="1116279" y="2667282"/>
                <a:ext cx="2491195" cy="9381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𝐵</m:t>
                                        </m:r>
                                        <m:r>
                                          <a:rPr lang="en-US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</m:e>
                                    </m:d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  <m:r>
                                          <a:rPr lang="en-US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</m:e>
                                    </m:d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  <m:r>
                                          <a:rPr lang="en-US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</m:e>
                                    </m:d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d>
                                      <m:dPr>
                                        <m:ctrlPr>
                                          <a:rPr lang="en-US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𝐵</m:t>
                                        </m:r>
                                        <m:r>
                                          <a:rPr lang="en-US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</m:e>
                                    </m:d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d>
                                      <m:dPr>
                                        <m:ctrlPr>
                                          <a:rPr lang="en-US" b="0" i="1" smtClean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  <m:r>
                                          <a:rPr lang="en-US" b="0" i="1" smtClean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b="0" i="1" smtClean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</m:e>
                                    </m:d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d>
                                      <m:dPr>
                                        <m:ctrlPr>
                                          <a:rPr lang="en-US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  <m:r>
                                          <a:rPr lang="en-US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</m:e>
                                    </m:d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A062F7D-DDAF-6015-8598-4955776572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6279" y="2667282"/>
                <a:ext cx="2491195" cy="93814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1DF3E8D-8BFD-1038-5FA0-879F3F219DF6}"/>
                  </a:ext>
                </a:extLst>
              </p:cNvPr>
              <p:cNvSpPr txBox="1"/>
              <p:nvPr/>
            </p:nvSpPr>
            <p:spPr>
              <a:xfrm>
                <a:off x="8271710" y="2978600"/>
                <a:ext cx="2932814" cy="923330"/>
              </a:xfrm>
              <a:prstGeom prst="rect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uk-UA" dirty="0">
                    <a:solidFill>
                      <a:schemeClr val="bg1"/>
                    </a:solidFill>
                    <a:latin typeface="YouTube Sans"/>
                  </a:rPr>
                  <a:t>Не дорівнюєтся завджи</a:t>
                </a:r>
                <a:r>
                  <a:rPr lang="en-US" dirty="0">
                    <a:solidFill>
                      <a:schemeClr val="bg1"/>
                    </a:solidFill>
                    <a:latin typeface="YouTube Sans"/>
                  </a:rPr>
                  <a:t> </a:t>
                </a:r>
                <a:r>
                  <a:rPr lang="uk-UA" dirty="0">
                    <a:solidFill>
                      <a:schemeClr val="bg1"/>
                    </a:solidFill>
                    <a:latin typeface="YouTube Sans"/>
                  </a:rPr>
                  <a:t>до 1, мусимо нормалізувати до</a:t>
                </a:r>
                <a14:m>
                  <m:oMath xmlns:m="http://schemas.openxmlformats.org/officeDocument/2006/math">
                    <m:r>
                      <a:rPr lang="uk-UA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= 1</m:t>
                    </m:r>
                  </m:oMath>
                </a14:m>
                <a:endParaRPr lang="en-US" dirty="0">
                  <a:solidFill>
                    <a:schemeClr val="bg1"/>
                  </a:solidFill>
                  <a:latin typeface="YouTube Sans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1DF3E8D-8BFD-1038-5FA0-879F3F219D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1710" y="2978600"/>
                <a:ext cx="2932814" cy="923330"/>
              </a:xfrm>
              <a:prstGeom prst="rect">
                <a:avLst/>
              </a:prstGeom>
              <a:blipFill>
                <a:blip r:embed="rId3"/>
                <a:stretch>
                  <a:fillRect l="-1656" t="-3268" b="-9150"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F90F360-FB54-A344-5B25-098A8C7B7F0B}"/>
              </a:ext>
            </a:extLst>
          </p:cNvPr>
          <p:cNvCxnSpPr>
            <a:cxnSpLocks/>
            <a:stCxn id="7" idx="1"/>
            <a:endCxn id="10" idx="3"/>
          </p:cNvCxnSpPr>
          <p:nvPr/>
        </p:nvCxnSpPr>
        <p:spPr>
          <a:xfrm flipH="1">
            <a:off x="7908966" y="3440265"/>
            <a:ext cx="362744" cy="5004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28656F50-54AD-F8B2-7A3A-82AB5165E4DD}"/>
              </a:ext>
            </a:extLst>
          </p:cNvPr>
          <p:cNvSpPr/>
          <p:nvPr/>
        </p:nvSpPr>
        <p:spPr>
          <a:xfrm>
            <a:off x="3877294" y="3277590"/>
            <a:ext cx="4031672" cy="33535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05D2A6F-EC80-11A2-4289-66FAB1F040B1}"/>
                  </a:ext>
                </a:extLst>
              </p:cNvPr>
              <p:cNvSpPr txBox="1"/>
              <p:nvPr/>
            </p:nvSpPr>
            <p:spPr>
              <a:xfrm>
                <a:off x="1089559" y="4223255"/>
                <a:ext cx="9483558" cy="9381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  <m:r>
                                    <a:rPr lang="en-US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  <m:r>
                                    <a:rPr lang="en-US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US" i="1" smtClean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d>
                                          <m:dPr>
                                            <m:ctrlPr>
                                              <a:rPr lang="en-US" i="1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𝐶</m:t>
                                            </m:r>
                                            <m:r>
                                              <a:rPr lang="en-US" i="1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i="1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𝐴</m:t>
                                            </m:r>
                                          </m:e>
                                        </m:d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d>
                                          <m:dPr>
                                            <m:ctrlPr>
                                              <a:rPr lang="en-US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𝐴</m:t>
                                            </m:r>
                                            <m:r>
                                              <a:rPr lang="en-US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𝑃</m:t>
                                            </m:r>
                                          </m:e>
                                        </m:d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d>
                                          <m:dPr>
                                            <m:ctrlPr>
                                              <a:rPr lang="en-US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𝐴</m:t>
                                            </m:r>
                                            <m:r>
                                              <a:rPr lang="en-US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𝑃</m:t>
                                            </m:r>
                                          </m:e>
                                        </m:d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i="1" smtClean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  <m:r>
                                          <a:rPr lang="en-US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</m:e>
                                    </m:d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  <m:r>
                                          <a:rPr lang="en-US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</m:e>
                                    </m:d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𝐵</m:t>
                                        </m:r>
                                        <m:r>
                                          <a:rPr lang="en-US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</m:e>
                                    </m:d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US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d>
                                          <m:dPr>
                                            <m:ctrlPr>
                                              <a:rPr lang="en-US" i="1">
                                                <a:solidFill>
                                                  <a:srgbClr val="7030A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rgbClr val="7030A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𝐵</m:t>
                                            </m:r>
                                            <m:r>
                                              <a:rPr lang="en-US" i="1">
                                                <a:solidFill>
                                                  <a:srgbClr val="7030A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i="1">
                                                <a:solidFill>
                                                  <a:srgbClr val="7030A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𝐴</m:t>
                                            </m:r>
                                          </m:e>
                                        </m:d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  <m:r>
                                          <a:rPr lang="en-US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</m:e>
                                    </m:d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𝐵</m:t>
                                        </m:r>
                                        <m:r>
                                          <a:rPr lang="en-US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</m:e>
                                    </m:d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  <m:r>
                                          <a:rPr lang="en-US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</m:e>
                                    </m:d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  <m:r>
                                          <a:rPr lang="en-US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</m:e>
                                    </m:d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𝐵</m:t>
                                        </m:r>
                                        <m:r>
                                          <a:rPr lang="en-US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</m:e>
                                    </m:d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05D2A6F-EC80-11A2-4289-66FAB1F040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9559" y="4223255"/>
                <a:ext cx="9483558" cy="93814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ctangle 16">
            <a:extLst>
              <a:ext uri="{FF2B5EF4-FFF2-40B4-BE49-F238E27FC236}">
                <a16:creationId xmlns:a16="http://schemas.microsoft.com/office/drawing/2014/main" id="{FC671AFC-31BC-6F29-1DBF-C73B6CB71D83}"/>
              </a:ext>
            </a:extLst>
          </p:cNvPr>
          <p:cNvSpPr/>
          <p:nvPr/>
        </p:nvSpPr>
        <p:spPr>
          <a:xfrm>
            <a:off x="2600695" y="4692326"/>
            <a:ext cx="3831353" cy="33535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7C676BC-4972-16C8-35E1-65BD80E9CCFF}"/>
              </a:ext>
            </a:extLst>
          </p:cNvPr>
          <p:cNvSpPr/>
          <p:nvPr/>
        </p:nvSpPr>
        <p:spPr>
          <a:xfrm>
            <a:off x="6555179" y="4825946"/>
            <a:ext cx="3831353" cy="33535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D17E1A1-15E2-82FA-163A-3205105B68D4}"/>
                  </a:ext>
                </a:extLst>
              </p:cNvPr>
              <p:cNvSpPr txBox="1"/>
              <p:nvPr/>
            </p:nvSpPr>
            <p:spPr>
              <a:xfrm>
                <a:off x="3607129" y="2674805"/>
                <a:ext cx="4309898" cy="9381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d>
                                          <m:dPr>
                                            <m:ctrlPr>
                                              <a:rPr lang="en-US" i="1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𝐶</m:t>
                                            </m:r>
                                            <m:r>
                                              <a:rPr lang="en-US" i="1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i="1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𝐴</m:t>
                                            </m:r>
                                          </m:e>
                                        </m:d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d>
                                          <m:dPr>
                                            <m:ctrlPr>
                                              <a:rPr lang="en-US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𝐴</m:t>
                                            </m:r>
                                            <m:r>
                                              <a:rPr lang="en-US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𝑃</m:t>
                                            </m:r>
                                          </m:e>
                                        </m:d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d>
                                          <m:dPr>
                                            <m:ctrlPr>
                                              <a:rPr lang="en-US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𝐴</m:t>
                                            </m:r>
                                            <m:r>
                                              <a:rPr lang="en-US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𝑃</m:t>
                                            </m:r>
                                          </m:e>
                                        </m:d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  <m:r>
                                          <a:rPr lang="en-US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</m:e>
                                    </m:d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  <m:r>
                                          <a:rPr lang="en-US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</m:e>
                                    </m:d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𝐵</m:t>
                                        </m:r>
                                        <m:r>
                                          <a:rPr lang="en-US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</m:e>
                                    </m:d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d>
                                          <m:dPr>
                                            <m:ctrlPr>
                                              <a:rPr lang="en-US" i="1">
                                                <a:solidFill>
                                                  <a:srgbClr val="7030A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rgbClr val="7030A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𝐵</m:t>
                                            </m:r>
                                            <m:r>
                                              <a:rPr lang="en-US" i="1">
                                                <a:solidFill>
                                                  <a:srgbClr val="7030A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i="1">
                                                <a:solidFill>
                                                  <a:srgbClr val="7030A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𝐴</m:t>
                                            </m:r>
                                          </m:e>
                                        </m:d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  <m:r>
                                          <a:rPr lang="en-US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</m:e>
                                    </m:d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𝐵</m:t>
                                        </m:r>
                                        <m:r>
                                          <a:rPr lang="en-US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</m:e>
                                    </m:d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  <m:r>
                                          <a:rPr lang="en-US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</m:e>
                                    </m:d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  <m:r>
                                          <a:rPr lang="en-US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</m:e>
                                    </m:d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𝐵</m:t>
                                        </m:r>
                                        <m:r>
                                          <a:rPr lang="en-US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</m:e>
                                    </m:d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D17E1A1-15E2-82FA-163A-3205105B68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7129" y="2674805"/>
                <a:ext cx="4309898" cy="93814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ight Brace 7">
            <a:extLst>
              <a:ext uri="{FF2B5EF4-FFF2-40B4-BE49-F238E27FC236}">
                <a16:creationId xmlns:a16="http://schemas.microsoft.com/office/drawing/2014/main" id="{8E3A93CF-91B7-7A65-4E60-1B4BD2F8A351}"/>
              </a:ext>
            </a:extLst>
          </p:cNvPr>
          <p:cNvSpPr/>
          <p:nvPr/>
        </p:nvSpPr>
        <p:spPr>
          <a:xfrm rot="5400000">
            <a:off x="2942520" y="3291973"/>
            <a:ext cx="165239" cy="1000224"/>
          </a:xfrm>
          <a:prstGeom prst="rightBrace">
            <a:avLst/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720FF6B3-90EE-45D6-109B-DFBAC65BA1C0}"/>
              </a:ext>
            </a:extLst>
          </p:cNvPr>
          <p:cNvSpPr/>
          <p:nvPr/>
        </p:nvSpPr>
        <p:spPr>
          <a:xfrm rot="5400000">
            <a:off x="1625805" y="3281328"/>
            <a:ext cx="165239" cy="1000224"/>
          </a:xfrm>
          <a:prstGeom prst="rightBrace">
            <a:avLst/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33DAAF2-0052-0AA0-ACD4-997C33C80CAD}"/>
                  </a:ext>
                </a:extLst>
              </p:cNvPr>
              <p:cNvSpPr txBox="1"/>
              <p:nvPr/>
            </p:nvSpPr>
            <p:spPr>
              <a:xfrm>
                <a:off x="2899303" y="3905158"/>
                <a:ext cx="25167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uk-UA" b="0" i="1" smtClean="0">
                          <a:latin typeface="Cambria Math" panose="02040503050406030204" pitchFamily="18" charset="0"/>
                        </a:rPr>
                        <m:t>М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33DAAF2-0052-0AA0-ACD4-997C33C80C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9303" y="3905158"/>
                <a:ext cx="251672" cy="276999"/>
              </a:xfrm>
              <a:prstGeom prst="rect">
                <a:avLst/>
              </a:prstGeom>
              <a:blipFill>
                <a:blip r:embed="rId6"/>
                <a:stretch>
                  <a:fillRect l="-21951" r="-19512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92FD61F-2427-3937-8B06-CCE0C3F4E99C}"/>
                  </a:ext>
                </a:extLst>
              </p:cNvPr>
              <p:cNvSpPr txBox="1"/>
              <p:nvPr/>
            </p:nvSpPr>
            <p:spPr>
              <a:xfrm>
                <a:off x="1582588" y="3902922"/>
                <a:ext cx="22281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uk-UA" b="0" i="1" smtClean="0">
                          <a:latin typeface="Cambria Math" panose="02040503050406030204" pitchFamily="18" charset="0"/>
                        </a:rPr>
                        <m:t>Н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92FD61F-2427-3937-8B06-CCE0C3F4E9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2588" y="3902922"/>
                <a:ext cx="222817" cy="276999"/>
              </a:xfrm>
              <a:prstGeom prst="rect">
                <a:avLst/>
              </a:prstGeom>
              <a:blipFill>
                <a:blip r:embed="rId7"/>
                <a:stretch>
                  <a:fillRect l="-25000" r="-22222"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79908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1" grpId="0"/>
      <p:bldP spid="17" grpId="0" animBg="1"/>
      <p:bldP spid="18" grpId="0" animBg="1"/>
      <p:bldP spid="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A43435-9DD5-3BDF-1808-B4841454DD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>
                <a:latin typeface="YouTube Sans"/>
              </a:rPr>
              <a:t>Трикутникова Інтерполація</a:t>
            </a:r>
            <a:endParaRPr lang="en-US" dirty="0">
              <a:latin typeface="YouTube San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59CFD72-7CEC-602F-C824-38D64FFAFEE1}"/>
                  </a:ext>
                </a:extLst>
              </p:cNvPr>
              <p:cNvSpPr txBox="1"/>
              <p:nvPr/>
            </p:nvSpPr>
            <p:spPr>
              <a:xfrm>
                <a:off x="715487" y="1958517"/>
                <a:ext cx="9483558" cy="9381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ctrlPr>
                                    <a:rPr lang="en-US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  <m:r>
                                    <a:rPr lang="en-US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  <m:r>
                                    <a:rPr lang="en-US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US" i="1" smtClean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d>
                                          <m:dPr>
                                            <m:ctrlPr>
                                              <a:rPr lang="en-US" i="1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𝐶</m:t>
                                            </m:r>
                                            <m:r>
                                              <a:rPr lang="en-US" i="1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i="1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𝐴</m:t>
                                            </m:r>
                                          </m:e>
                                        </m:d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d>
                                          <m:dPr>
                                            <m:ctrlPr>
                                              <a:rPr lang="en-US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𝐴</m:t>
                                            </m:r>
                                            <m:r>
                                              <a:rPr lang="en-US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𝑃</m:t>
                                            </m:r>
                                          </m:e>
                                        </m:d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d>
                                          <m:dPr>
                                            <m:ctrlPr>
                                              <a:rPr lang="en-US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𝐴</m:t>
                                            </m:r>
                                            <m:r>
                                              <a:rPr lang="en-US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𝑃</m:t>
                                            </m:r>
                                          </m:e>
                                        </m:d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i="1" smtClean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  <m:r>
                                          <a:rPr lang="en-US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</m:e>
                                    </m:d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d>
                                      <m:dPr>
                                        <m:ctrlPr>
                                          <a:rPr lang="en-US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  <m:r>
                                          <a:rPr lang="en-US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</m:e>
                                    </m:d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𝐵</m:t>
                                        </m:r>
                                        <m:r>
                                          <a:rPr lang="en-US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</m:e>
                                    </m:d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US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d>
                                          <m:dPr>
                                            <m:ctrlPr>
                                              <a:rPr lang="en-US" i="1">
                                                <a:solidFill>
                                                  <a:srgbClr val="7030A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rgbClr val="7030A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𝐵</m:t>
                                            </m:r>
                                            <m:r>
                                              <a:rPr lang="en-US" i="1">
                                                <a:solidFill>
                                                  <a:srgbClr val="7030A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i="1">
                                                <a:solidFill>
                                                  <a:srgbClr val="7030A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𝐴</m:t>
                                            </m:r>
                                          </m:e>
                                        </m:d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  <m:r>
                                          <a:rPr lang="en-US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</m:e>
                                    </m:d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𝐵</m:t>
                                        </m:r>
                                        <m:r>
                                          <a:rPr lang="en-US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</m:e>
                                    </m:d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  <m:r>
                                          <a:rPr lang="en-US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</m:e>
                                    </m:d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  <m:r>
                                          <a:rPr lang="en-US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</m:e>
                                    </m:d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𝐵</m:t>
                                        </m:r>
                                        <m:r>
                                          <a:rPr lang="en-US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</m:e>
                                    </m:d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59CFD72-7CEC-602F-C824-38D64FFAFE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487" y="1958517"/>
                <a:ext cx="9483558" cy="93814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0FDFFD1B-054C-B072-1ACD-1C9FCD223142}"/>
              </a:ext>
            </a:extLst>
          </p:cNvPr>
          <p:cNvSpPr/>
          <p:nvPr/>
        </p:nvSpPr>
        <p:spPr>
          <a:xfrm>
            <a:off x="2096205" y="2427588"/>
            <a:ext cx="3831353" cy="335357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9F22834-7590-61E8-BE1A-F3CE08930640}"/>
                  </a:ext>
                </a:extLst>
              </p:cNvPr>
              <p:cNvSpPr txBox="1"/>
              <p:nvPr/>
            </p:nvSpPr>
            <p:spPr>
              <a:xfrm>
                <a:off x="8285094" y="3232016"/>
                <a:ext cx="2792682" cy="1499257"/>
              </a:xfrm>
              <a:prstGeom prst="rect">
                <a:avLst/>
              </a:prstGeom>
              <a:solidFill>
                <a:srgbClr val="7030A0"/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uk-UA" dirty="0">
                    <a:solidFill>
                      <a:schemeClr val="bg1"/>
                    </a:solidFill>
                    <a:latin typeface="YouTube Sans"/>
                  </a:rPr>
                  <a:t>Формула така сама як формула довжини двовимірного векторного добутк</a:t>
                </a:r>
                <a:r>
                  <a:rPr lang="en-US" dirty="0">
                    <a:solidFill>
                      <a:schemeClr val="bg1"/>
                    </a:solidFill>
                    <a:latin typeface="YouTube Sans"/>
                  </a:rPr>
                  <a:t>y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1"/>
                  </a:solidFill>
                  <a:latin typeface="YouTube Sans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9F22834-7590-61E8-BE1A-F3CE089306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85094" y="3232016"/>
                <a:ext cx="2792682" cy="1499257"/>
              </a:xfrm>
              <a:prstGeom prst="rect">
                <a:avLst/>
              </a:prstGeom>
              <a:blipFill>
                <a:blip r:embed="rId3"/>
                <a:stretch>
                  <a:fillRect l="-1747" t="-2033" r="-218" b="-40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8386630-D35C-D79B-C5FD-A3C6F50915F2}"/>
              </a:ext>
            </a:extLst>
          </p:cNvPr>
          <p:cNvCxnSpPr>
            <a:cxnSpLocks/>
            <a:stCxn id="6" idx="1"/>
          </p:cNvCxnSpPr>
          <p:nvPr/>
        </p:nvCxnSpPr>
        <p:spPr>
          <a:xfrm flipH="1" flipV="1">
            <a:off x="5468664" y="2831107"/>
            <a:ext cx="2816430" cy="1150538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F6DB1CA-E18A-D6B4-6DD7-305F58217418}"/>
                  </a:ext>
                </a:extLst>
              </p:cNvPr>
              <p:cNvSpPr txBox="1"/>
              <p:nvPr/>
            </p:nvSpPr>
            <p:spPr>
              <a:xfrm>
                <a:off x="715487" y="3163854"/>
                <a:ext cx="7660495" cy="9381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US" i="1" smtClean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d>
                                          <m:dPr>
                                            <m:ctrlPr>
                                              <a:rPr lang="en-US" i="1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𝐶</m:t>
                                            </m:r>
                                            <m:r>
                                              <a:rPr lang="en-US" i="1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i="1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𝐴</m:t>
                                            </m:r>
                                          </m:e>
                                        </m:d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d>
                                          <m:dPr>
                                            <m:ctrlPr>
                                              <a:rPr lang="en-US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𝐴</m:t>
                                            </m:r>
                                            <m:r>
                                              <a:rPr lang="en-US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𝑃</m:t>
                                            </m:r>
                                          </m:e>
                                        </m:d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d>
                                          <m:dPr>
                                            <m:ctrlPr>
                                              <a:rPr lang="en-US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𝐴</m:t>
                                            </m:r>
                                            <m:r>
                                              <a:rPr lang="en-US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𝑃</m:t>
                                            </m:r>
                                          </m:e>
                                        </m:d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i="1" smtClean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  <m:r>
                                          <a:rPr lang="en-US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</m:e>
                                    </m:d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  <m:r>
                                          <a:rPr lang="en-US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</m:e>
                                    </m:d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𝐵</m:t>
                                        </m:r>
                                        <m:r>
                                          <a:rPr lang="en-US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</m:e>
                                    </m:d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US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d>
                                          <m:dPr>
                                            <m:ctrlPr>
                                              <a:rPr lang="en-US" i="1">
                                                <a:solidFill>
                                                  <a:srgbClr val="7030A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rgbClr val="7030A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𝐵</m:t>
                                            </m:r>
                                            <m:r>
                                              <a:rPr lang="en-US" i="1">
                                                <a:solidFill>
                                                  <a:srgbClr val="7030A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i="1">
                                                <a:solidFill>
                                                  <a:srgbClr val="7030A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𝐴</m:t>
                                            </m:r>
                                          </m:e>
                                        </m:d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  <m:r>
                                          <a:rPr lang="en-US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</m:e>
                                    </m:d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𝐵</m:t>
                                        </m:r>
                                        <m:r>
                                          <a:rPr lang="en-US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</m:e>
                                    </m:d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  <m:r>
                                          <a:rPr lang="en-US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</m:e>
                                    </m:d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  <m:r>
                                          <a:rPr lang="en-US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</m:e>
                                    </m:d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𝐵</m:t>
                                        </m:r>
                                        <m:r>
                                          <a:rPr lang="en-US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</m:e>
                                    </m:d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F6DB1CA-E18A-D6B4-6DD7-305F582174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487" y="3163854"/>
                <a:ext cx="7660495" cy="93814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C8B9FD8-2B57-85E3-2EBC-AE415FA0BB94}"/>
                  </a:ext>
                </a:extLst>
              </p:cNvPr>
              <p:cNvSpPr txBox="1"/>
              <p:nvPr/>
            </p:nvSpPr>
            <p:spPr>
              <a:xfrm>
                <a:off x="715487" y="4369191"/>
                <a:ext cx="5685916" cy="8803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d>
                                  <m:dPr>
                                    <m:ctrlPr>
                                      <a:rPr lang="en-US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  <m:r>
                                      <a:rPr lang="en-US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</m:d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d>
                                  <m:dPr>
                                    <m:ctrlPr>
                                      <a:rPr lang="en-US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𝐴</m:t>
                                    </m:r>
                                    <m: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</m:d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|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  <m:r>
                                      <a:rPr lang="en-US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𝐵</m:t>
                                    </m:r>
                                    <m:r>
                                      <a:rPr lang="en-US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|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  <m:r>
                                      <a:rPr lang="en-US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𝐶</m:t>
                                    </m:r>
                                    <m:r>
                                      <a:rPr lang="en-US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|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C8B9FD8-2B57-85E3-2EBC-AE415FA0BB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487" y="4369191"/>
                <a:ext cx="5685916" cy="88036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50414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13" grpId="0"/>
      <p:bldP spid="1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4BA9B-F028-8E6A-A30A-BEA3D9B31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>
                <a:latin typeface="YouTube Sans"/>
              </a:rPr>
              <a:t>Трикутникова Інтерполація</a:t>
            </a:r>
            <a:endParaRPr lang="en-US" dirty="0">
              <a:latin typeface="YouTube San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5BA17D6-4D7D-73C8-3473-493575F33BC2}"/>
                  </a:ext>
                </a:extLst>
              </p:cNvPr>
              <p:cNvSpPr txBox="1"/>
              <p:nvPr/>
            </p:nvSpPr>
            <p:spPr>
              <a:xfrm>
                <a:off x="1089559" y="1913504"/>
                <a:ext cx="5685916" cy="8803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|</m:t>
                          </m:r>
                          <m:d>
                            <m:dPr>
                              <m:ctrlPr>
                                <a:rPr lang="en-US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d>
                            <m:dPr>
                              <m:ctrlPr>
                                <a:rPr lang="en-US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d>
                                  <m:dPr>
                                    <m:ctrlPr>
                                      <a:rPr lang="en-US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  <m:r>
                                      <a:rPr lang="en-US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</m:d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d>
                                  <m:dPr>
                                    <m:ctrlPr>
                                      <a:rPr lang="en-US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𝐴</m:t>
                                    </m:r>
                                    <m: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</m:d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|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d>
                                  <m:dPr>
                                    <m:ctrlPr>
                                      <a:rPr lang="en-US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  <m: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</m:d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d>
                                  <m:dPr>
                                    <m:ctrlPr>
                                      <a:rPr lang="en-US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𝐵</m:t>
                                    </m:r>
                                    <m:r>
                                      <a:rPr lang="en-US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</m:d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|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d>
                                  <m:dPr>
                                    <m:ctrlPr>
                                      <a:rPr lang="en-US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  <m:r>
                                      <a:rPr lang="en-US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</m:d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d>
                                  <m:dPr>
                                    <m:ctrlPr>
                                      <a:rPr lang="en-US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𝐶</m:t>
                                    </m:r>
                                    <m:r>
                                      <a:rPr lang="en-US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</m:d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|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5BA17D6-4D7D-73C8-3473-493575F33B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9559" y="1913504"/>
                <a:ext cx="5685916" cy="88036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928F2BE-190C-C9A8-70FC-99178EA49341}"/>
                  </a:ext>
                </a:extLst>
              </p:cNvPr>
              <p:cNvSpPr txBox="1"/>
              <p:nvPr/>
            </p:nvSpPr>
            <p:spPr>
              <a:xfrm>
                <a:off x="1089559" y="3021868"/>
                <a:ext cx="2507610" cy="5841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mtClean="0"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  <m:sub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|</m:t>
                          </m:r>
                          <m:d>
                            <m:dPr>
                              <m:ctrlPr>
                                <a:rPr lang="en-US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d>
                            <m:dPr>
                              <m:ctrlPr>
                                <a:rPr lang="en-US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|</m:t>
                          </m:r>
                          <m:d>
                            <m:dPr>
                              <m:ctrlPr>
                                <a:rPr lang="en-US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d>
                            <m:dPr>
                              <m:ctrlPr>
                                <a:rPr lang="en-US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928F2BE-190C-C9A8-70FC-99178EA493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9559" y="3021868"/>
                <a:ext cx="2507610" cy="5841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51015EC-491C-73BC-0C38-1D44004BC091}"/>
                  </a:ext>
                </a:extLst>
              </p:cNvPr>
              <p:cNvSpPr txBox="1"/>
              <p:nvPr/>
            </p:nvSpPr>
            <p:spPr>
              <a:xfrm>
                <a:off x="1089559" y="3834062"/>
                <a:ext cx="2513252" cy="5841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mtClean="0"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  <m:sub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|</m:t>
                          </m:r>
                          <m:d>
                            <m:dPr>
                              <m:ctrlPr>
                                <a:rPr lang="en-US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d>
                            <m:dPr>
                              <m:ctrlPr>
                                <a:rPr lang="en-US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|</m:t>
                          </m:r>
                          <m:d>
                            <m:dPr>
                              <m:ctrlPr>
                                <a:rPr lang="en-US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d>
                            <m:dPr>
                              <m:ctrlPr>
                                <a:rPr lang="en-US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51015EC-491C-73BC-0C38-1D44004BC0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9559" y="3834062"/>
                <a:ext cx="2513252" cy="5841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E2D4156-E91C-37E4-08E1-4152D1626833}"/>
                  </a:ext>
                </a:extLst>
              </p:cNvPr>
              <p:cNvSpPr txBox="1"/>
              <p:nvPr/>
            </p:nvSpPr>
            <p:spPr>
              <a:xfrm>
                <a:off x="1137969" y="4687785"/>
                <a:ext cx="162576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E2D4156-E91C-37E4-08E1-4152D16268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7969" y="4687785"/>
                <a:ext cx="1625766" cy="276999"/>
              </a:xfrm>
              <a:prstGeom prst="rect">
                <a:avLst/>
              </a:prstGeom>
              <a:blipFill>
                <a:blip r:embed="rId5"/>
                <a:stretch>
                  <a:fillRect l="-2632" r="-376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75EF678F-4D7A-B80A-05FA-D581CAAA9628}"/>
              </a:ext>
            </a:extLst>
          </p:cNvPr>
          <p:cNvSpPr txBox="1"/>
          <p:nvPr/>
        </p:nvSpPr>
        <p:spPr>
          <a:xfrm>
            <a:off x="5884585" y="3520324"/>
            <a:ext cx="2513251" cy="646331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uk-UA" dirty="0">
                <a:solidFill>
                  <a:schemeClr val="bg1"/>
                </a:solidFill>
                <a:latin typeface="YouTube Sans"/>
              </a:rPr>
              <a:t>Ми знайшли наші формули!! </a:t>
            </a:r>
          </a:p>
        </p:txBody>
      </p:sp>
    </p:spTree>
    <p:extLst>
      <p:ext uri="{BB962C8B-B14F-4D97-AF65-F5344CB8AC3E}">
        <p14:creationId xmlns:p14="http://schemas.microsoft.com/office/powerpoint/2010/main" val="3373397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2266A-7AB9-0031-6FC7-FED854CEE0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>
                <a:latin typeface="YouTube Sans"/>
              </a:rPr>
              <a:t>Барицентричні Координати</a:t>
            </a:r>
            <a:r>
              <a:rPr lang="en-US" dirty="0">
                <a:latin typeface="YouTube Sans"/>
              </a:rPr>
              <a:t> - Barycentric Coordinates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7A26A1-0803-F46B-F8BB-61428F43FA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uk-UA" dirty="0">
                <a:latin typeface="YouTube Sans"/>
              </a:rPr>
              <a:t>Параметри лінійної інтерполації на трикутниках називаются </a:t>
            </a:r>
            <a:r>
              <a:rPr lang="uk-UA" b="1" dirty="0">
                <a:latin typeface="YouTube Sans"/>
              </a:rPr>
              <a:t>Барицентричні Координати</a:t>
            </a:r>
            <a:r>
              <a:rPr lang="en-US" b="1" dirty="0">
                <a:latin typeface="YouTube Sans"/>
              </a:rPr>
              <a:t>/Barycentric Coordinates</a:t>
            </a:r>
          </a:p>
          <a:p>
            <a:r>
              <a:rPr lang="uk-UA" dirty="0">
                <a:latin typeface="YouTube Sans"/>
                <a:sym typeface="Wingdings" panose="05000000000000000000" pitchFamily="2" charset="2"/>
              </a:rPr>
              <a:t>Наші формули мають кілка інтерпретації</a:t>
            </a:r>
            <a:endParaRPr lang="en-US" dirty="0">
              <a:latin typeface="YouTube Sans"/>
            </a:endParaRPr>
          </a:p>
          <a:p>
            <a:pPr lvl="1"/>
            <a:r>
              <a:rPr lang="uk-UA" dirty="0">
                <a:latin typeface="YouTube Sans"/>
                <a:sym typeface="Wingdings" panose="05000000000000000000" pitchFamily="2" charset="2"/>
              </a:rPr>
              <a:t>Ми зараз перейдемо дві</a:t>
            </a:r>
            <a:endParaRPr lang="en-US" dirty="0">
              <a:latin typeface="YouTube Sans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7146934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7F06EA-054F-7EA8-F759-8F8F7635B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>
                <a:latin typeface="YouTube Sans"/>
              </a:rPr>
              <a:t>Геометрія Барицентричних Координатів</a:t>
            </a:r>
            <a:endParaRPr lang="en-US" dirty="0">
              <a:latin typeface="YouTube San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3B6FACA-457C-FA9B-7EF2-DF15FED4453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61871" y="1828800"/>
                <a:ext cx="5329789" cy="3770414"/>
              </a:xfrm>
            </p:spPr>
            <p:txBody>
              <a:bodyPr>
                <a:normAutofit/>
              </a:bodyPr>
              <a:lstStyle/>
              <a:p>
                <a:r>
                  <a:rPr lang="uk-UA" dirty="0">
                    <a:latin typeface="YouTube Sans"/>
                  </a:rPr>
                  <a:t>Впершу нам слід зрозуміти що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</m:d>
                  </m:oMath>
                </a14:m>
                <a:r>
                  <a:rPr lang="en-US" dirty="0">
                    <a:latin typeface="YouTube Sans"/>
                  </a:rPr>
                  <a:t> </a:t>
                </a:r>
                <a:r>
                  <a:rPr lang="uk-UA" dirty="0">
                    <a:latin typeface="YouTube Sans"/>
                  </a:rPr>
                  <a:t>означає геометрично</a:t>
                </a:r>
              </a:p>
              <a:p>
                <a:r>
                  <a:rPr lang="uk-UA" dirty="0">
                    <a:latin typeface="YouTube Sans"/>
                  </a:rPr>
                  <a:t>Площа паралелограма дорівнюється до його  височини </a:t>
                </a:r>
                <a14:m>
                  <m:oMath xmlns:m="http://schemas.openxmlformats.org/officeDocument/2006/math">
                    <m:r>
                      <a:rPr lang="uk-UA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uk-UA" dirty="0">
                    <a:solidFill>
                      <a:srgbClr val="0070C0"/>
                    </a:solidFill>
                    <a:latin typeface="YouTube Sans"/>
                  </a:rPr>
                  <a:t> </a:t>
                </a:r>
                <a:r>
                  <a:rPr lang="uk-UA" dirty="0">
                    <a:latin typeface="YouTube Sans"/>
                  </a:rPr>
                  <a:t>довжини </a:t>
                </a:r>
              </a:p>
              <a:p>
                <a:pPr lvl="1"/>
                <a:r>
                  <a:rPr lang="uk-UA" dirty="0">
                    <a:latin typeface="YouTube Sans"/>
                  </a:rPr>
                  <a:t>Ми зорієтнуємо вектори так, щоби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uk-UA" dirty="0">
                    <a:latin typeface="YouTube Sans"/>
                  </a:rPr>
                  <a:t> було довжиною</a:t>
                </a:r>
              </a:p>
              <a:p>
                <a:r>
                  <a:rPr lang="uk-UA" dirty="0">
                    <a:latin typeface="YouTube Sans"/>
                  </a:rPr>
                  <a:t>Тоді,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latin typeface="YouTube Sans"/>
                  </a:rPr>
                  <a:t> </a:t>
                </a:r>
                <a:r>
                  <a:rPr lang="uk-UA" dirty="0">
                    <a:latin typeface="YouTube Sans"/>
                  </a:rPr>
                  <a:t>площу паралелограма створеним векторами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>
                    <a:latin typeface="YouTube Sans"/>
                  </a:rPr>
                  <a:t> </a:t>
                </a:r>
                <a:r>
                  <a:rPr lang="uk-UA" dirty="0">
                    <a:latin typeface="YouTube Sans"/>
                  </a:rPr>
                  <a:t>і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endParaRPr lang="en-US" dirty="0">
                  <a:solidFill>
                    <a:srgbClr val="0070C0"/>
                  </a:solidFill>
                  <a:latin typeface="YouTube Sans"/>
                </a:endParaRPr>
              </a:p>
              <a:p>
                <a:r>
                  <a:rPr lang="uk-UA" dirty="0">
                    <a:latin typeface="YouTube Sans"/>
                  </a:rPr>
                  <a:t>Паралелограм сам є створений двома сполучиними трикутниками </a:t>
                </a:r>
                <a:endParaRPr lang="en-US" dirty="0">
                  <a:latin typeface="YouTube Sans"/>
                </a:endParaRPr>
              </a:p>
              <a:p>
                <a:endParaRPr lang="en-US" dirty="0">
                  <a:latin typeface="YouTube Sans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3B6FACA-457C-FA9B-7EF2-DF15FED4453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61871" y="1828800"/>
                <a:ext cx="5329789" cy="3770414"/>
              </a:xfrm>
              <a:blipFill>
                <a:blip r:embed="rId2"/>
                <a:stretch>
                  <a:fillRect l="-229" t="-11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F04B792-21E3-37D7-899A-B6E0F7FA28B3}"/>
                  </a:ext>
                </a:extLst>
              </p:cNvPr>
              <p:cNvSpPr txBox="1"/>
              <p:nvPr/>
            </p:nvSpPr>
            <p:spPr>
              <a:xfrm>
                <a:off x="7832773" y="4534520"/>
                <a:ext cx="21223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F04B792-21E3-37D7-899A-B6E0F7FA28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2773" y="4534520"/>
                <a:ext cx="212238" cy="276999"/>
              </a:xfrm>
              <a:prstGeom prst="rect">
                <a:avLst/>
              </a:prstGeom>
              <a:blipFill>
                <a:blip r:embed="rId3"/>
                <a:stretch>
                  <a:fillRect l="-25714" r="-20000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A9A69D4-B5AC-54B3-759D-7C402A4C0BE3}"/>
                  </a:ext>
                </a:extLst>
              </p:cNvPr>
              <p:cNvSpPr txBox="1"/>
              <p:nvPr/>
            </p:nvSpPr>
            <p:spPr>
              <a:xfrm>
                <a:off x="7023179" y="3313185"/>
                <a:ext cx="22262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A9A69D4-B5AC-54B3-759D-7C402A4C0B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3179" y="3313185"/>
                <a:ext cx="222625" cy="276999"/>
              </a:xfrm>
              <a:prstGeom prst="rect">
                <a:avLst/>
              </a:prstGeom>
              <a:blipFill>
                <a:blip r:embed="rId4"/>
                <a:stretch>
                  <a:fillRect l="-21622" r="-18919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60634DF-CF94-F92B-16E8-8F6431EE8CE4}"/>
              </a:ext>
            </a:extLst>
          </p:cNvPr>
          <p:cNvCxnSpPr>
            <a:cxnSpLocks/>
          </p:cNvCxnSpPr>
          <p:nvPr/>
        </p:nvCxnSpPr>
        <p:spPr>
          <a:xfrm>
            <a:off x="6716076" y="6361549"/>
            <a:ext cx="1603169" cy="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A4122E1-479E-CD61-E6A9-D9C74F813854}"/>
              </a:ext>
            </a:extLst>
          </p:cNvPr>
          <p:cNvCxnSpPr>
            <a:cxnSpLocks/>
          </p:cNvCxnSpPr>
          <p:nvPr/>
        </p:nvCxnSpPr>
        <p:spPr>
          <a:xfrm flipV="1">
            <a:off x="6716076" y="5251206"/>
            <a:ext cx="807522" cy="1110343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4AE1FA0-9A65-C822-DACE-D50591BFC9A3}"/>
              </a:ext>
            </a:extLst>
          </p:cNvPr>
          <p:cNvCxnSpPr>
            <a:cxnSpLocks/>
          </p:cNvCxnSpPr>
          <p:nvPr/>
        </p:nvCxnSpPr>
        <p:spPr>
          <a:xfrm flipV="1">
            <a:off x="7523598" y="5250218"/>
            <a:ext cx="1615044" cy="989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237ABB7-4875-FBB4-665A-659DD39EB32B}"/>
              </a:ext>
            </a:extLst>
          </p:cNvPr>
          <p:cNvCxnSpPr>
            <a:cxnSpLocks/>
          </p:cNvCxnSpPr>
          <p:nvPr/>
        </p:nvCxnSpPr>
        <p:spPr>
          <a:xfrm flipV="1">
            <a:off x="8325182" y="5260368"/>
            <a:ext cx="807522" cy="1110343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F43E61D-D170-649E-9D4C-6F057C2AA78C}"/>
              </a:ext>
            </a:extLst>
          </p:cNvPr>
          <p:cNvCxnSpPr>
            <a:cxnSpLocks/>
          </p:cNvCxnSpPr>
          <p:nvPr/>
        </p:nvCxnSpPr>
        <p:spPr>
          <a:xfrm>
            <a:off x="7523598" y="5251206"/>
            <a:ext cx="795647" cy="1109355"/>
          </a:xfrm>
          <a:prstGeom prst="straightConnector1">
            <a:avLst/>
          </a:prstGeom>
          <a:ln w="28575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64970D5-75A5-DF10-1824-D782F2CF80EA}"/>
                  </a:ext>
                </a:extLst>
              </p:cNvPr>
              <p:cNvSpPr txBox="1"/>
              <p:nvPr/>
            </p:nvSpPr>
            <p:spPr>
              <a:xfrm>
                <a:off x="6871432" y="1925844"/>
                <a:ext cx="229819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r>
                        <a:rPr lang="en-US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r>
                        <a:rPr lang="en-US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sin</m:t>
                      </m:r>
                      <m:r>
                        <a:rPr lang="en-US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θ</m:t>
                      </m:r>
                      <m:r>
                        <a:rPr lang="en-US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64970D5-75A5-DF10-1824-D782F2CF80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1432" y="1925844"/>
                <a:ext cx="2298193" cy="276999"/>
              </a:xfrm>
              <a:prstGeom prst="rect">
                <a:avLst/>
              </a:prstGeom>
              <a:blipFill>
                <a:blip r:embed="rId5"/>
                <a:stretch>
                  <a:fillRect r="-3183" b="-4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8883F18-104E-1DFD-6B27-C630B3FFA60D}"/>
              </a:ext>
            </a:extLst>
          </p:cNvPr>
          <p:cNvCxnSpPr>
            <a:cxnSpLocks/>
          </p:cNvCxnSpPr>
          <p:nvPr/>
        </p:nvCxnSpPr>
        <p:spPr>
          <a:xfrm>
            <a:off x="7832558" y="2881563"/>
            <a:ext cx="2595858" cy="0"/>
          </a:xfrm>
          <a:prstGeom prst="straightConnector1">
            <a:avLst/>
          </a:prstGeom>
          <a:ln w="28575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DB952C4-B19E-D2A9-47C7-BC7B41C72880}"/>
              </a:ext>
            </a:extLst>
          </p:cNvPr>
          <p:cNvCxnSpPr>
            <a:cxnSpLocks/>
          </p:cNvCxnSpPr>
          <p:nvPr/>
        </p:nvCxnSpPr>
        <p:spPr>
          <a:xfrm flipV="1">
            <a:off x="9318458" y="2897725"/>
            <a:ext cx="1109958" cy="1574044"/>
          </a:xfrm>
          <a:prstGeom prst="straightConnector1">
            <a:avLst/>
          </a:prstGeom>
          <a:ln w="28575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F4E5C76-AA4B-3703-BAFB-F70F40A7EBAC}"/>
                  </a:ext>
                </a:extLst>
              </p:cNvPr>
              <p:cNvSpPr txBox="1"/>
              <p:nvPr/>
            </p:nvSpPr>
            <p:spPr>
              <a:xfrm>
                <a:off x="10009016" y="3661523"/>
                <a:ext cx="22262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F4E5C76-AA4B-3703-BAFB-F70F40A7EB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09016" y="3661523"/>
                <a:ext cx="222625" cy="276999"/>
              </a:xfrm>
              <a:prstGeom prst="rect">
                <a:avLst/>
              </a:prstGeom>
              <a:blipFill>
                <a:blip r:embed="rId6"/>
                <a:stretch>
                  <a:fillRect l="-25000" r="-19444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E7BF8C2-D90C-EA81-C57C-BEE59E605578}"/>
                  </a:ext>
                </a:extLst>
              </p:cNvPr>
              <p:cNvSpPr txBox="1"/>
              <p:nvPr/>
            </p:nvSpPr>
            <p:spPr>
              <a:xfrm>
                <a:off x="8918249" y="2561929"/>
                <a:ext cx="21223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E7BF8C2-D90C-EA81-C57C-BEE59E6055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8249" y="2561929"/>
                <a:ext cx="212238" cy="276999"/>
              </a:xfrm>
              <a:prstGeom prst="rect">
                <a:avLst/>
              </a:prstGeom>
              <a:blipFill>
                <a:blip r:embed="rId7"/>
                <a:stretch>
                  <a:fillRect l="-25714" r="-20000"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481D2B0-2767-B6A0-EBB7-507DD32B032E}"/>
              </a:ext>
            </a:extLst>
          </p:cNvPr>
          <p:cNvCxnSpPr/>
          <p:nvPr/>
        </p:nvCxnSpPr>
        <p:spPr>
          <a:xfrm>
            <a:off x="7832558" y="2881563"/>
            <a:ext cx="0" cy="1574044"/>
          </a:xfrm>
          <a:prstGeom prst="line">
            <a:avLst/>
          </a:prstGeom>
          <a:ln w="285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8EDE35CB-E7B2-0CDB-C62D-5469B2E9CA93}"/>
              </a:ext>
            </a:extLst>
          </p:cNvPr>
          <p:cNvSpPr/>
          <p:nvPr/>
        </p:nvSpPr>
        <p:spPr>
          <a:xfrm>
            <a:off x="7694198" y="4323200"/>
            <a:ext cx="138359" cy="132407"/>
          </a:xfrm>
          <a:prstGeom prst="rect">
            <a:avLst/>
          </a:prstGeom>
          <a:noFill/>
          <a:ln w="285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6DE3B22-FFBD-C876-0D07-576A12572B94}"/>
              </a:ext>
            </a:extLst>
          </p:cNvPr>
          <p:cNvCxnSpPr>
            <a:cxnSpLocks/>
          </p:cNvCxnSpPr>
          <p:nvPr/>
        </p:nvCxnSpPr>
        <p:spPr>
          <a:xfrm>
            <a:off x="6722600" y="4455607"/>
            <a:ext cx="2595858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86929FF-C5FD-3840-726C-0DDF9136A7F1}"/>
              </a:ext>
            </a:extLst>
          </p:cNvPr>
          <p:cNvCxnSpPr>
            <a:cxnSpLocks/>
          </p:cNvCxnSpPr>
          <p:nvPr/>
        </p:nvCxnSpPr>
        <p:spPr>
          <a:xfrm flipV="1">
            <a:off x="6722600" y="2881563"/>
            <a:ext cx="1109958" cy="1574044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438BB66-704E-8986-3340-762F78196B96}"/>
                  </a:ext>
                </a:extLst>
              </p:cNvPr>
              <p:cNvSpPr txBox="1"/>
              <p:nvPr/>
            </p:nvSpPr>
            <p:spPr>
              <a:xfrm>
                <a:off x="7847811" y="3498298"/>
                <a:ext cx="101720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𝑠𝑖𝑛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438BB66-704E-8986-3340-762F78196B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7811" y="3498298"/>
                <a:ext cx="1017202" cy="276999"/>
              </a:xfrm>
              <a:prstGeom prst="rect">
                <a:avLst/>
              </a:prstGeom>
              <a:blipFill>
                <a:blip r:embed="rId8"/>
                <a:stretch>
                  <a:fillRect l="-7186" r="-7186" b="-4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Arc 31">
            <a:extLst>
              <a:ext uri="{FF2B5EF4-FFF2-40B4-BE49-F238E27FC236}">
                <a16:creationId xmlns:a16="http://schemas.microsoft.com/office/drawing/2014/main" id="{8C684E84-8F7D-963B-4F29-D76BB91A0850}"/>
              </a:ext>
            </a:extLst>
          </p:cNvPr>
          <p:cNvSpPr/>
          <p:nvPr/>
        </p:nvSpPr>
        <p:spPr>
          <a:xfrm>
            <a:off x="6722599" y="4257520"/>
            <a:ext cx="345952" cy="368620"/>
          </a:xfrm>
          <a:prstGeom prst="arc">
            <a:avLst/>
          </a:prstGeom>
          <a:ln w="2857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F2ED7893-3C45-8F07-8994-584DE7D48A04}"/>
                  </a:ext>
                </a:extLst>
              </p:cNvPr>
              <p:cNvSpPr txBox="1"/>
              <p:nvPr/>
            </p:nvSpPr>
            <p:spPr>
              <a:xfrm>
                <a:off x="7045108" y="4108783"/>
                <a:ext cx="20069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F2ED7893-3C45-8F07-8994-584DE7D48A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5108" y="4108783"/>
                <a:ext cx="200696" cy="276999"/>
              </a:xfrm>
              <a:prstGeom prst="rect">
                <a:avLst/>
              </a:prstGeom>
              <a:blipFill>
                <a:blip r:embed="rId9"/>
                <a:stretch>
                  <a:fillRect l="-27273" r="-18182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77168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3" grpId="0"/>
      <p:bldP spid="19" grpId="0"/>
      <p:bldP spid="28" grpId="0" animBg="1"/>
      <p:bldP spid="31" grpId="0"/>
      <p:bldP spid="32" grpId="0" animBg="1"/>
      <p:bldP spid="3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6E28C8-5BED-3B69-C3D3-42D3F38B0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>
                <a:latin typeface="YouTube Sans"/>
              </a:rPr>
              <a:t>Геометрія Барицентричних Координатів</a:t>
            </a:r>
            <a:endParaRPr lang="en-US" dirty="0">
              <a:latin typeface="YouTube San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C23D79-F3DD-A38B-246B-5B6229EE0A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1"/>
            <a:ext cx="5156741" cy="771896"/>
          </a:xfrm>
        </p:spPr>
        <p:txBody>
          <a:bodyPr/>
          <a:lstStyle/>
          <a:p>
            <a:r>
              <a:rPr lang="uk-UA" dirty="0">
                <a:latin typeface="YouTube Sans"/>
              </a:rPr>
              <a:t>Знаючи це, ми можемо проаналізувати наші формули на Барицентричні Координати</a:t>
            </a:r>
            <a:endParaRPr lang="en-US" dirty="0">
              <a:latin typeface="YouTube San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60815F1-3D1B-BD8E-66C5-6ED6BC0862FB}"/>
                  </a:ext>
                </a:extLst>
              </p:cNvPr>
              <p:cNvSpPr txBox="1"/>
              <p:nvPr/>
            </p:nvSpPr>
            <p:spPr>
              <a:xfrm>
                <a:off x="6825810" y="2000626"/>
                <a:ext cx="2507610" cy="5841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mtClean="0"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  <m:sub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|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|</m:t>
                          </m:r>
                          <m:d>
                            <m:dPr>
                              <m:ctrlPr>
                                <a:rPr lang="en-US" i="1" smtClean="0">
                                  <a:solidFill>
                                    <a:srgbClr val="66003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660033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US" i="1">
                                  <a:solidFill>
                                    <a:srgbClr val="660033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solidFill>
                                    <a:srgbClr val="660033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d>
                            <m:dPr>
                              <m:ctrlPr>
                                <a:rPr lang="en-US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60815F1-3D1B-BD8E-66C5-6ED6BC0862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5810" y="2000626"/>
                <a:ext cx="2507610" cy="58419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FD6ADF0D-D2E5-9923-9482-DB98D73B401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61302" y="2497816"/>
                <a:ext cx="4241091" cy="15279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182880" indent="-182880" algn="l" defTabSz="914400" rtl="0" eaLnBrk="1" latinLnBrk="0" hangingPunct="1">
                  <a:lnSpc>
                    <a:spcPct val="95000"/>
                  </a:lnSpc>
                  <a:spcBef>
                    <a:spcPts val="1400"/>
                  </a:spcBef>
                  <a:spcAft>
                    <a:spcPts val="200"/>
                  </a:spcAft>
                  <a:buClr>
                    <a:schemeClr val="accent1"/>
                  </a:buClr>
                  <a:buSzPct val="80000"/>
                  <a:buFont typeface="Arial" pitchFamily="34" charset="0"/>
                  <a:buChar char="•"/>
                  <a:defRPr sz="1800" kern="1200" spc="1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288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6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731520" indent="-18288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005840" indent="-18288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280160" indent="-18288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1600000" indent="-22860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900000" indent="-22860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2200000" indent="-22860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2500000" indent="-22860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uk-UA" dirty="0">
                    <a:latin typeface="YouTube Sans"/>
                  </a:rPr>
                  <a:t>Дільник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latin typeface="YouTube Sans"/>
                  </a:rPr>
                  <a:t> </a:t>
                </a:r>
                <a:r>
                  <a:rPr lang="uk-UA" dirty="0">
                    <a:latin typeface="YouTube Sans"/>
                  </a:rPr>
                  <a:t>є площою паралелограму створеним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660033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solidFill>
                          <a:srgbClr val="660033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solidFill>
                          <a:srgbClr val="660033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uk-UA" dirty="0">
                    <a:solidFill>
                      <a:srgbClr val="660033"/>
                    </a:solidFill>
                    <a:latin typeface="YouTube Sans"/>
                  </a:rPr>
                  <a:t> </a:t>
                </a:r>
                <a:r>
                  <a:rPr lang="uk-UA" dirty="0">
                    <a:latin typeface="YouTube Sans"/>
                  </a:rPr>
                  <a:t>і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uk-UA" dirty="0">
                  <a:solidFill>
                    <a:srgbClr val="0070C0"/>
                  </a:solidFill>
                  <a:latin typeface="YouTube Sans"/>
                </a:endParaRPr>
              </a:p>
              <a:p>
                <a:pPr lvl="1"/>
                <a:r>
                  <a:rPr lang="uk-UA" dirty="0">
                    <a:latin typeface="YouTube Sans"/>
                  </a:rPr>
                  <a:t>Це подвійна площа нашого трикутника </a:t>
                </a:r>
                <a14:m>
                  <m:oMath xmlns:m="http://schemas.openxmlformats.org/officeDocument/2006/math">
                    <m:r>
                      <a:rPr lang="uk-UA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𝐴𝐵𝐶</m:t>
                    </m:r>
                  </m:oMath>
                </a14:m>
                <a:endParaRPr lang="uk-UA" dirty="0">
                  <a:latin typeface="YouTube Sans"/>
                </a:endParaRPr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FD6ADF0D-D2E5-9923-9482-DB98D73B40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1302" y="2497816"/>
                <a:ext cx="4241091" cy="1527957"/>
              </a:xfrm>
              <a:prstGeom prst="rect">
                <a:avLst/>
              </a:prstGeom>
              <a:blipFill>
                <a:blip r:embed="rId3"/>
                <a:stretch>
                  <a:fillRect l="-287" t="-32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CE0B174-A046-D0EE-2AD8-A9C76D2A8FD1}"/>
              </a:ext>
            </a:extLst>
          </p:cNvPr>
          <p:cNvCxnSpPr>
            <a:cxnSpLocks/>
          </p:cNvCxnSpPr>
          <p:nvPr/>
        </p:nvCxnSpPr>
        <p:spPr>
          <a:xfrm flipV="1">
            <a:off x="5306936" y="3552003"/>
            <a:ext cx="2144038" cy="1986442"/>
          </a:xfrm>
          <a:prstGeom prst="straightConnector1">
            <a:avLst/>
          </a:prstGeom>
          <a:ln w="28575">
            <a:solidFill>
              <a:srgbClr val="6600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754E633-3EDA-B99A-FCA9-3F7D27C9DCDD}"/>
              </a:ext>
            </a:extLst>
          </p:cNvPr>
          <p:cNvCxnSpPr>
            <a:cxnSpLocks/>
          </p:cNvCxnSpPr>
          <p:nvPr/>
        </p:nvCxnSpPr>
        <p:spPr>
          <a:xfrm>
            <a:off x="7450974" y="3552003"/>
            <a:ext cx="1303739" cy="2615935"/>
          </a:xfrm>
          <a:prstGeom prst="straightConnector1">
            <a:avLst/>
          </a:prstGeom>
          <a:ln w="28575">
            <a:solidFill>
              <a:srgbClr val="000000">
                <a:alpha val="30196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793ACDC-BF1E-288B-5823-7EDB739464D0}"/>
              </a:ext>
            </a:extLst>
          </p:cNvPr>
          <p:cNvCxnSpPr>
            <a:cxnSpLocks/>
            <a:stCxn id="21" idx="2"/>
            <a:endCxn id="21" idx="4"/>
          </p:cNvCxnSpPr>
          <p:nvPr/>
        </p:nvCxnSpPr>
        <p:spPr>
          <a:xfrm>
            <a:off x="5306936" y="5538445"/>
            <a:ext cx="3447777" cy="629493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9571DA0-605B-65A0-2B9C-96BD853A184D}"/>
                  </a:ext>
                </a:extLst>
              </p:cNvPr>
              <p:cNvSpPr txBox="1"/>
              <p:nvPr/>
            </p:nvSpPr>
            <p:spPr>
              <a:xfrm>
                <a:off x="7093461" y="4570328"/>
                <a:ext cx="21243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9571DA0-605B-65A0-2B9C-96BD853A18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3461" y="4570328"/>
                <a:ext cx="212430" cy="276999"/>
              </a:xfrm>
              <a:prstGeom prst="rect">
                <a:avLst/>
              </a:prstGeom>
              <a:blipFill>
                <a:blip r:embed="rId4"/>
                <a:stretch>
                  <a:fillRect l="-26471" r="-23529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Oval 12">
            <a:extLst>
              <a:ext uri="{FF2B5EF4-FFF2-40B4-BE49-F238E27FC236}">
                <a16:creationId xmlns:a16="http://schemas.microsoft.com/office/drawing/2014/main" id="{5951BC79-B688-A991-1B39-0B3E958B35FE}"/>
              </a:ext>
            </a:extLst>
          </p:cNvPr>
          <p:cNvSpPr/>
          <p:nvPr/>
        </p:nvSpPr>
        <p:spPr>
          <a:xfrm>
            <a:off x="7247638" y="4849680"/>
            <a:ext cx="105292" cy="10037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DC1349B-A050-6CE5-142D-DFB7A1DEA7E0}"/>
              </a:ext>
            </a:extLst>
          </p:cNvPr>
          <p:cNvCxnSpPr>
            <a:cxnSpLocks/>
            <a:endCxn id="13" idx="2"/>
          </p:cNvCxnSpPr>
          <p:nvPr/>
        </p:nvCxnSpPr>
        <p:spPr>
          <a:xfrm flipV="1">
            <a:off x="5306936" y="4899868"/>
            <a:ext cx="1940702" cy="63857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6D1AB18-5FE2-1915-7614-78A92AE5B289}"/>
                  </a:ext>
                </a:extLst>
              </p:cNvPr>
              <p:cNvSpPr txBox="1"/>
              <p:nvPr/>
            </p:nvSpPr>
            <p:spPr>
              <a:xfrm>
                <a:off x="5746400" y="4190175"/>
                <a:ext cx="780254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660033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b="0" i="1" smtClean="0">
                          <a:solidFill>
                            <a:srgbClr val="660033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solidFill>
                            <a:srgbClr val="660033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>
                  <a:solidFill>
                    <a:srgbClr val="660033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6D1AB18-5FE2-1915-7614-78A92AE5B2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6400" y="4190175"/>
                <a:ext cx="780254" cy="276999"/>
              </a:xfrm>
              <a:prstGeom prst="rect">
                <a:avLst/>
              </a:prstGeom>
              <a:blipFill>
                <a:blip r:embed="rId5"/>
                <a:stretch>
                  <a:fillRect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CD4DF96-C42B-F65C-0A3F-DF530AB9491E}"/>
                  </a:ext>
                </a:extLst>
              </p:cNvPr>
              <p:cNvSpPr txBox="1"/>
              <p:nvPr/>
            </p:nvSpPr>
            <p:spPr>
              <a:xfrm>
                <a:off x="6571665" y="5093429"/>
                <a:ext cx="780254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CD4DF96-C42B-F65C-0A3F-DF530AB949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1665" y="5093429"/>
                <a:ext cx="780254" cy="276999"/>
              </a:xfrm>
              <a:prstGeom prst="rect">
                <a:avLst/>
              </a:prstGeom>
              <a:blipFill>
                <a:blip r:embed="rId6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ectangle 24">
            <a:extLst>
              <a:ext uri="{FF2B5EF4-FFF2-40B4-BE49-F238E27FC236}">
                <a16:creationId xmlns:a16="http://schemas.microsoft.com/office/drawing/2014/main" id="{5BB1B416-BEBC-44C3-A930-BA16412D0F01}"/>
              </a:ext>
            </a:extLst>
          </p:cNvPr>
          <p:cNvSpPr/>
          <p:nvPr/>
        </p:nvSpPr>
        <p:spPr>
          <a:xfrm>
            <a:off x="7333482" y="2333537"/>
            <a:ext cx="1999938" cy="291549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4854AB3-3B69-B0BA-5BB5-EC8C1C9012DA}"/>
                  </a:ext>
                </a:extLst>
              </p:cNvPr>
              <p:cNvSpPr txBox="1"/>
              <p:nvPr/>
            </p:nvSpPr>
            <p:spPr>
              <a:xfrm>
                <a:off x="7531427" y="3309624"/>
                <a:ext cx="49917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4854AB3-3B69-B0BA-5BB5-EC8C1C9012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1427" y="3309624"/>
                <a:ext cx="499176" cy="276999"/>
              </a:xfrm>
              <a:prstGeom prst="rect">
                <a:avLst/>
              </a:prstGeom>
              <a:blipFill>
                <a:blip r:embed="rId7"/>
                <a:stretch>
                  <a:fillRect l="-8537" r="-2439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B7067F7-C575-C2E8-1502-AB598DEC089E}"/>
                  </a:ext>
                </a:extLst>
              </p:cNvPr>
              <p:cNvSpPr txBox="1"/>
              <p:nvPr/>
            </p:nvSpPr>
            <p:spPr>
              <a:xfrm>
                <a:off x="4785925" y="5389590"/>
                <a:ext cx="49372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  <m:sub>
                          <m:r>
                            <a:rPr lang="en-US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B7067F7-C575-C2E8-1502-AB598DEC08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5925" y="5389590"/>
                <a:ext cx="493725" cy="276999"/>
              </a:xfrm>
              <a:prstGeom prst="rect">
                <a:avLst/>
              </a:prstGeom>
              <a:blipFill>
                <a:blip r:embed="rId8"/>
                <a:stretch>
                  <a:fillRect l="-8642" r="-3704" b="-195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5800137-0505-2748-CB07-5A734042267B}"/>
                  </a:ext>
                </a:extLst>
              </p:cNvPr>
              <p:cNvSpPr txBox="1"/>
              <p:nvPr/>
            </p:nvSpPr>
            <p:spPr>
              <a:xfrm>
                <a:off x="8745940" y="6029438"/>
                <a:ext cx="49398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5800137-0505-2748-CB07-5A73404226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5940" y="6029438"/>
                <a:ext cx="493981" cy="276999"/>
              </a:xfrm>
              <a:prstGeom prst="rect">
                <a:avLst/>
              </a:prstGeom>
              <a:blipFill>
                <a:blip r:embed="rId9"/>
                <a:stretch>
                  <a:fillRect l="-9877" r="-2469" b="-195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EE31C919-A2FE-CE08-E25A-43783E7CD02C}"/>
              </a:ext>
            </a:extLst>
          </p:cNvPr>
          <p:cNvSpPr/>
          <p:nvPr/>
        </p:nvSpPr>
        <p:spPr>
          <a:xfrm rot="620823">
            <a:off x="5488513" y="3532983"/>
            <a:ext cx="3504772" cy="2339229"/>
          </a:xfrm>
          <a:prstGeom prst="triangle">
            <a:avLst/>
          </a:prstGeom>
          <a:solidFill>
            <a:srgbClr val="C000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BCA015A-2B32-AC80-2779-7AB0C98FC569}"/>
                  </a:ext>
                </a:extLst>
              </p:cNvPr>
              <p:cNvSpPr txBox="1"/>
              <p:nvPr/>
            </p:nvSpPr>
            <p:spPr>
              <a:xfrm>
                <a:off x="6670720" y="5988334"/>
                <a:ext cx="780254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BCA015A-2B32-AC80-2779-7AB0C98FC5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0720" y="5988334"/>
                <a:ext cx="780254" cy="276999"/>
              </a:xfrm>
              <a:prstGeom prst="rect">
                <a:avLst/>
              </a:prstGeom>
              <a:blipFill>
                <a:blip r:embed="rId11"/>
                <a:stretch>
                  <a:fillRect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D320B86-B168-3A5F-4B0A-0D5A42CB4276}"/>
              </a:ext>
            </a:extLst>
          </p:cNvPr>
          <p:cNvCxnSpPr>
            <a:cxnSpLocks/>
          </p:cNvCxnSpPr>
          <p:nvPr/>
        </p:nvCxnSpPr>
        <p:spPr>
          <a:xfrm flipV="1">
            <a:off x="8756129" y="4168757"/>
            <a:ext cx="2144038" cy="1986442"/>
          </a:xfrm>
          <a:prstGeom prst="straightConnector1">
            <a:avLst/>
          </a:prstGeom>
          <a:ln w="28575">
            <a:solidFill>
              <a:schemeClr val="tx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EDB2D88-74C6-9F60-3065-565787513B9E}"/>
              </a:ext>
            </a:extLst>
          </p:cNvPr>
          <p:cNvCxnSpPr>
            <a:cxnSpLocks/>
          </p:cNvCxnSpPr>
          <p:nvPr/>
        </p:nvCxnSpPr>
        <p:spPr>
          <a:xfrm>
            <a:off x="7450974" y="3552003"/>
            <a:ext cx="3447777" cy="629493"/>
          </a:xfrm>
          <a:prstGeom prst="straightConnector1">
            <a:avLst/>
          </a:prstGeom>
          <a:ln w="28575">
            <a:solidFill>
              <a:schemeClr val="tx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457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12" grpId="0"/>
      <p:bldP spid="13" grpId="0" animBg="1"/>
      <p:bldP spid="15" grpId="0"/>
      <p:bldP spid="16" grpId="0"/>
      <p:bldP spid="25" grpId="0" animBg="1"/>
      <p:bldP spid="26" grpId="0"/>
      <p:bldP spid="27" grpId="0"/>
      <p:bldP spid="28" grpId="0"/>
      <p:bldP spid="21" grpId="0" animBg="1"/>
      <p:bldP spid="2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6E28C8-5BED-3B69-C3D3-42D3F38B0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>
                <a:latin typeface="YouTube Sans"/>
              </a:rPr>
              <a:t>Геометрія Барицентричних Координатів</a:t>
            </a:r>
            <a:endParaRPr lang="en-US" dirty="0">
              <a:latin typeface="YouTube San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0C23D79-F3DD-A38B-246B-5B6229EE0A0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61872" y="1828800"/>
                <a:ext cx="5375965" cy="1508165"/>
              </a:xfrm>
            </p:spPr>
            <p:txBody>
              <a:bodyPr>
                <a:normAutofit/>
              </a:bodyPr>
              <a:lstStyle/>
              <a:p>
                <a:r>
                  <a:rPr lang="uk-UA" dirty="0">
                    <a:latin typeface="YouTube Sans"/>
                  </a:rPr>
                  <a:t>Чисельник нашої формули дорівнюється двом площам трикутника створеним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uk-UA" dirty="0">
                    <a:solidFill>
                      <a:srgbClr val="7030A0"/>
                    </a:solidFill>
                    <a:latin typeface="YouTube Sans"/>
                  </a:rPr>
                  <a:t> </a:t>
                </a:r>
                <a:r>
                  <a:rPr lang="uk-UA" dirty="0">
                    <a:latin typeface="YouTube Sans"/>
                  </a:rPr>
                  <a:t>і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latin typeface="YouTube Sans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0C23D79-F3DD-A38B-246B-5B6229EE0A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61872" y="1828800"/>
                <a:ext cx="5375965" cy="1508165"/>
              </a:xfrm>
              <a:blipFill>
                <a:blip r:embed="rId2"/>
                <a:stretch>
                  <a:fillRect l="-227" t="-28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60815F1-3D1B-BD8E-66C5-6ED6BC0862FB}"/>
                  </a:ext>
                </a:extLst>
              </p:cNvPr>
              <p:cNvSpPr txBox="1"/>
              <p:nvPr/>
            </p:nvSpPr>
            <p:spPr>
              <a:xfrm>
                <a:off x="6830568" y="2002536"/>
                <a:ext cx="2507610" cy="5841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  <m:sub>
                          <m:r>
                            <a:rPr lang="en-US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|</m:t>
                          </m:r>
                          <m:d>
                            <m:dPr>
                              <m:ctrlPr>
                                <a:rPr lang="en-US" i="1" smtClean="0">
                                  <a:solidFill>
                                    <a:srgbClr val="66003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660033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i="1">
                                  <a:solidFill>
                                    <a:srgbClr val="660033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solidFill>
                                    <a:srgbClr val="660033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d>
                            <m:dPr>
                              <m:ctrlPr>
                                <a:rPr lang="en-US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|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60815F1-3D1B-BD8E-66C5-6ED6BC0862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0568" y="2002536"/>
                <a:ext cx="2507610" cy="5841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07D99E3-734E-E8DF-FE5F-2329079AECF4}"/>
                  </a:ext>
                </a:extLst>
              </p:cNvPr>
              <p:cNvSpPr txBox="1"/>
              <p:nvPr/>
            </p:nvSpPr>
            <p:spPr>
              <a:xfrm>
                <a:off x="7571085" y="3284638"/>
                <a:ext cx="22262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07D99E3-734E-E8DF-FE5F-2329079AEC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1085" y="3284638"/>
                <a:ext cx="222625" cy="276999"/>
              </a:xfrm>
              <a:prstGeom prst="rect">
                <a:avLst/>
              </a:prstGeom>
              <a:blipFill>
                <a:blip r:embed="rId4"/>
                <a:stretch>
                  <a:fillRect l="-25000" r="-19444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 17">
            <a:extLst>
              <a:ext uri="{FF2B5EF4-FFF2-40B4-BE49-F238E27FC236}">
                <a16:creationId xmlns:a16="http://schemas.microsoft.com/office/drawing/2014/main" id="{1B4941ED-72D7-ABE4-6744-6E8CC8A3EB1E}"/>
              </a:ext>
            </a:extLst>
          </p:cNvPr>
          <p:cNvSpPr/>
          <p:nvPr/>
        </p:nvSpPr>
        <p:spPr>
          <a:xfrm>
            <a:off x="7311774" y="2001016"/>
            <a:ext cx="1999938" cy="291549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9E6A4771-7371-1E63-9B9B-718BF9A6CA13}"/>
              </a:ext>
            </a:extLst>
          </p:cNvPr>
          <p:cNvCxnSpPr>
            <a:cxnSpLocks/>
          </p:cNvCxnSpPr>
          <p:nvPr/>
        </p:nvCxnSpPr>
        <p:spPr>
          <a:xfrm flipV="1">
            <a:off x="5346594" y="3527017"/>
            <a:ext cx="2144038" cy="198644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44CED2FD-DE23-3114-D2EA-2B9789E14B3E}"/>
              </a:ext>
            </a:extLst>
          </p:cNvPr>
          <p:cNvCxnSpPr>
            <a:cxnSpLocks/>
          </p:cNvCxnSpPr>
          <p:nvPr/>
        </p:nvCxnSpPr>
        <p:spPr>
          <a:xfrm>
            <a:off x="7490632" y="3527017"/>
            <a:ext cx="1303739" cy="2615935"/>
          </a:xfrm>
          <a:prstGeom prst="straightConnector1">
            <a:avLst/>
          </a:prstGeom>
          <a:ln w="28575">
            <a:solidFill>
              <a:srgbClr val="000000">
                <a:alpha val="30196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79B90EA3-BBF4-0350-A29F-03E403D2D78C}"/>
                  </a:ext>
                </a:extLst>
              </p:cNvPr>
              <p:cNvSpPr txBox="1"/>
              <p:nvPr/>
            </p:nvSpPr>
            <p:spPr>
              <a:xfrm>
                <a:off x="7571085" y="3284638"/>
                <a:ext cx="49917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79B90EA3-BBF4-0350-A29F-03E403D2D7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1085" y="3284638"/>
                <a:ext cx="499176" cy="276999"/>
              </a:xfrm>
              <a:prstGeom prst="rect">
                <a:avLst/>
              </a:prstGeom>
              <a:blipFill>
                <a:blip r:embed="rId5"/>
                <a:stretch>
                  <a:fillRect l="-9756" r="-122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8AEF9A3-63AF-AF27-1BD1-0DC831878B32}"/>
                  </a:ext>
                </a:extLst>
              </p:cNvPr>
              <p:cNvSpPr txBox="1"/>
              <p:nvPr/>
            </p:nvSpPr>
            <p:spPr>
              <a:xfrm>
                <a:off x="7133119" y="4545342"/>
                <a:ext cx="21243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8AEF9A3-63AF-AF27-1BD1-0DC831878B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3119" y="4545342"/>
                <a:ext cx="212430" cy="276999"/>
              </a:xfrm>
              <a:prstGeom prst="rect">
                <a:avLst/>
              </a:prstGeom>
              <a:blipFill>
                <a:blip r:embed="rId6"/>
                <a:stretch>
                  <a:fillRect l="-22857" r="-22857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Oval 54">
            <a:extLst>
              <a:ext uri="{FF2B5EF4-FFF2-40B4-BE49-F238E27FC236}">
                <a16:creationId xmlns:a16="http://schemas.microsoft.com/office/drawing/2014/main" id="{37C6CA25-8B4D-192E-3197-8244F7896B28}"/>
              </a:ext>
            </a:extLst>
          </p:cNvPr>
          <p:cNvSpPr/>
          <p:nvPr/>
        </p:nvSpPr>
        <p:spPr>
          <a:xfrm>
            <a:off x="7287296" y="4824694"/>
            <a:ext cx="105292" cy="10037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F5FA234A-3CEE-710B-7369-CA85B891468C}"/>
                  </a:ext>
                </a:extLst>
              </p:cNvPr>
              <p:cNvSpPr txBox="1"/>
              <p:nvPr/>
            </p:nvSpPr>
            <p:spPr>
              <a:xfrm>
                <a:off x="5786058" y="4165189"/>
                <a:ext cx="780254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F5FA234A-3CEE-710B-7369-CA85B89146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6058" y="4165189"/>
                <a:ext cx="780254" cy="276999"/>
              </a:xfrm>
              <a:prstGeom prst="rect">
                <a:avLst/>
              </a:prstGeom>
              <a:blipFill>
                <a:blip r:embed="rId7"/>
                <a:stretch>
                  <a:fillRect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3BA8A24D-C881-6EF4-DF9D-BA997059A3B7}"/>
                  </a:ext>
                </a:extLst>
              </p:cNvPr>
              <p:cNvSpPr txBox="1"/>
              <p:nvPr/>
            </p:nvSpPr>
            <p:spPr>
              <a:xfrm>
                <a:off x="6611323" y="5068443"/>
                <a:ext cx="780254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3BA8A24D-C881-6EF4-DF9D-BA997059A3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1323" y="5068443"/>
                <a:ext cx="780254" cy="276999"/>
              </a:xfrm>
              <a:prstGeom prst="rect">
                <a:avLst/>
              </a:prstGeom>
              <a:blipFill>
                <a:blip r:embed="rId8"/>
                <a:stretch>
                  <a:fillRect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0A2EE41E-24EA-6AED-8EDF-0F3DC5C83853}"/>
              </a:ext>
            </a:extLst>
          </p:cNvPr>
          <p:cNvCxnSpPr>
            <a:cxnSpLocks/>
          </p:cNvCxnSpPr>
          <p:nvPr/>
        </p:nvCxnSpPr>
        <p:spPr>
          <a:xfrm>
            <a:off x="5346594" y="5513459"/>
            <a:ext cx="3447777" cy="629493"/>
          </a:xfrm>
          <a:prstGeom prst="straightConnector1">
            <a:avLst/>
          </a:prstGeom>
          <a:ln w="28575">
            <a:solidFill>
              <a:srgbClr val="6600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4368EDC8-8F9B-5FF4-6185-EE00BBC369A5}"/>
              </a:ext>
            </a:extLst>
          </p:cNvPr>
          <p:cNvCxnSpPr>
            <a:cxnSpLocks/>
          </p:cNvCxnSpPr>
          <p:nvPr/>
        </p:nvCxnSpPr>
        <p:spPr>
          <a:xfrm flipH="1">
            <a:off x="5346594" y="4874882"/>
            <a:ext cx="1940702" cy="645863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F7AB0C11-3107-2248-1C99-658D32CB2733}"/>
              </a:ext>
            </a:extLst>
          </p:cNvPr>
          <p:cNvCxnSpPr>
            <a:cxnSpLocks/>
            <a:endCxn id="55" idx="6"/>
          </p:cNvCxnSpPr>
          <p:nvPr/>
        </p:nvCxnSpPr>
        <p:spPr>
          <a:xfrm flipH="1" flipV="1">
            <a:off x="7392588" y="4874882"/>
            <a:ext cx="1401783" cy="1268070"/>
          </a:xfrm>
          <a:prstGeom prst="straightConnector1">
            <a:avLst/>
          </a:prstGeom>
          <a:ln w="28575">
            <a:solidFill>
              <a:srgbClr val="000000">
                <a:alpha val="30196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CD3FB8CA-6DBC-F9F8-B5F1-9E29CEC21E39}"/>
                  </a:ext>
                </a:extLst>
              </p:cNvPr>
              <p:cNvSpPr txBox="1"/>
              <p:nvPr/>
            </p:nvSpPr>
            <p:spPr>
              <a:xfrm>
                <a:off x="4825583" y="5364604"/>
                <a:ext cx="49372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  <m:sub>
                          <m:r>
                            <a:rPr lang="en-US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CD3FB8CA-6DBC-F9F8-B5F1-9E29CEC21E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5583" y="5364604"/>
                <a:ext cx="493725" cy="276999"/>
              </a:xfrm>
              <a:prstGeom prst="rect">
                <a:avLst/>
              </a:prstGeom>
              <a:blipFill>
                <a:blip r:embed="rId9"/>
                <a:stretch>
                  <a:fillRect l="-9877" r="-2469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B983A56D-22AC-B31A-0CFF-8D4FB105B05D}"/>
                  </a:ext>
                </a:extLst>
              </p:cNvPr>
              <p:cNvSpPr txBox="1"/>
              <p:nvPr/>
            </p:nvSpPr>
            <p:spPr>
              <a:xfrm>
                <a:off x="8785598" y="6004452"/>
                <a:ext cx="49398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B983A56D-22AC-B31A-0CFF-8D4FB105B0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5598" y="6004452"/>
                <a:ext cx="493981" cy="276999"/>
              </a:xfrm>
              <a:prstGeom prst="rect">
                <a:avLst/>
              </a:prstGeom>
              <a:blipFill>
                <a:blip r:embed="rId10"/>
                <a:stretch>
                  <a:fillRect l="-8642" r="-3704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C9FEC24E-D5AC-50A3-227C-4D819EE1B04B}"/>
                  </a:ext>
                </a:extLst>
              </p:cNvPr>
              <p:cNvSpPr txBox="1"/>
              <p:nvPr/>
            </p:nvSpPr>
            <p:spPr>
              <a:xfrm>
                <a:off x="6637837" y="5981518"/>
                <a:ext cx="780254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C9FEC24E-D5AC-50A3-227C-4D819EE1B0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7837" y="5981518"/>
                <a:ext cx="780254" cy="276999"/>
              </a:xfrm>
              <a:prstGeom prst="rect">
                <a:avLst/>
              </a:prstGeom>
              <a:blipFill>
                <a:blip r:embed="rId11"/>
                <a:stretch>
                  <a:fillRect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2" name="Rectangle 81">
            <a:extLst>
              <a:ext uri="{FF2B5EF4-FFF2-40B4-BE49-F238E27FC236}">
                <a16:creationId xmlns:a16="http://schemas.microsoft.com/office/drawing/2014/main" id="{43FC8DCE-93B6-48FE-F3CA-75FF6BA4FB11}"/>
              </a:ext>
            </a:extLst>
          </p:cNvPr>
          <p:cNvSpPr/>
          <p:nvPr/>
        </p:nvSpPr>
        <p:spPr>
          <a:xfrm>
            <a:off x="7793710" y="3296441"/>
            <a:ext cx="276551" cy="291549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D1E9BA8D-F9B9-FE04-0A9E-BFF7F2D42806}"/>
              </a:ext>
            </a:extLst>
          </p:cNvPr>
          <p:cNvSpPr/>
          <p:nvPr/>
        </p:nvSpPr>
        <p:spPr>
          <a:xfrm rot="556928">
            <a:off x="5345949" y="4644205"/>
            <a:ext cx="3608102" cy="156731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A4589E5B-1B9F-CC2B-44F3-516780E8D6C8}"/>
              </a:ext>
            </a:extLst>
          </p:cNvPr>
          <p:cNvSpPr/>
          <p:nvPr/>
        </p:nvSpPr>
        <p:spPr>
          <a:xfrm>
            <a:off x="5355579" y="4851267"/>
            <a:ext cx="3437907" cy="1276598"/>
          </a:xfrm>
          <a:custGeom>
            <a:avLst/>
            <a:gdLst>
              <a:gd name="connsiteX0" fmla="*/ 0 w 3437907"/>
              <a:gd name="connsiteY0" fmla="*/ 670956 h 1276598"/>
              <a:gd name="connsiteX1" fmla="*/ 1983180 w 3437907"/>
              <a:gd name="connsiteY1" fmla="*/ 0 h 1276598"/>
              <a:gd name="connsiteX2" fmla="*/ 3437907 w 3437907"/>
              <a:gd name="connsiteY2" fmla="*/ 1276598 h 1276598"/>
              <a:gd name="connsiteX3" fmla="*/ 0 w 3437907"/>
              <a:gd name="connsiteY3" fmla="*/ 670956 h 1276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7907" h="1276598">
                <a:moveTo>
                  <a:pt x="0" y="670956"/>
                </a:moveTo>
                <a:lnTo>
                  <a:pt x="1983180" y="0"/>
                </a:lnTo>
                <a:lnTo>
                  <a:pt x="3437907" y="1276598"/>
                </a:lnTo>
                <a:lnTo>
                  <a:pt x="0" y="670956"/>
                </a:lnTo>
                <a:close/>
              </a:path>
            </a:pathLst>
          </a:custGeom>
          <a:solidFill>
            <a:srgbClr val="0070C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350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0" animBg="1"/>
      <p:bldP spid="8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CA95B-E746-96B1-24EF-F4E118CF6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>
                <a:latin typeface="YouTube Sans"/>
              </a:rPr>
              <a:t>Інтерполація</a:t>
            </a:r>
            <a:r>
              <a:rPr lang="en-US" dirty="0">
                <a:latin typeface="YouTube Sans"/>
              </a:rPr>
              <a:t>/Interpolation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55FDC9-C65C-A4D8-A362-9ACEB7652D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1"/>
            <a:ext cx="4895484" cy="3820025"/>
          </a:xfrm>
        </p:spPr>
        <p:txBody>
          <a:bodyPr>
            <a:normAutofit/>
          </a:bodyPr>
          <a:lstStyle/>
          <a:p>
            <a:r>
              <a:rPr lang="uk-UA" dirty="0">
                <a:latin typeface="YouTube Sans"/>
              </a:rPr>
              <a:t>В графіці, ми часто маємо </a:t>
            </a:r>
            <a:r>
              <a:rPr lang="uk-UA" b="1" dirty="0">
                <a:latin typeface="YouTube Sans"/>
              </a:rPr>
              <a:t>атрибути</a:t>
            </a:r>
            <a:r>
              <a:rPr lang="en-US" b="1" dirty="0">
                <a:latin typeface="YouTube Sans"/>
              </a:rPr>
              <a:t>/attributes </a:t>
            </a:r>
            <a:r>
              <a:rPr lang="uk-UA" dirty="0">
                <a:latin typeface="YouTube Sans"/>
              </a:rPr>
              <a:t>на кінцевих точках трикутника</a:t>
            </a:r>
            <a:endParaRPr lang="uk-UA" b="1" dirty="0">
              <a:latin typeface="YouTube Sans"/>
            </a:endParaRPr>
          </a:p>
          <a:p>
            <a:r>
              <a:rPr lang="uk-UA" dirty="0">
                <a:latin typeface="YouTube Sans"/>
              </a:rPr>
              <a:t>Як можна вжити цю інформацію щоби доповнити ці атрибути до поверхні цілого трикутника</a:t>
            </a:r>
            <a:r>
              <a:rPr lang="en-US" dirty="0">
                <a:latin typeface="YouTube Sans"/>
              </a:rPr>
              <a:t>?</a:t>
            </a:r>
          </a:p>
          <a:p>
            <a:r>
              <a:rPr lang="uk-UA" dirty="0">
                <a:latin typeface="YouTube Sans"/>
              </a:rPr>
              <a:t>Можемо вирішити цю проблему вживаючи </a:t>
            </a:r>
            <a:r>
              <a:rPr lang="uk-UA" b="1" dirty="0">
                <a:latin typeface="YouTube Sans"/>
              </a:rPr>
              <a:t>інтерполацію</a:t>
            </a:r>
            <a:r>
              <a:rPr lang="en-US" b="1" dirty="0">
                <a:latin typeface="YouTube Sans"/>
              </a:rPr>
              <a:t>/interpolation</a:t>
            </a:r>
          </a:p>
          <a:p>
            <a:pPr lvl="1"/>
            <a:r>
              <a:rPr lang="uk-UA" dirty="0">
                <a:latin typeface="YouTube Sans"/>
              </a:rPr>
              <a:t>Це є рівняння яке вказує нам як мішати атрибути щоби доповнити форму</a:t>
            </a:r>
          </a:p>
          <a:p>
            <a:endParaRPr lang="en-US" dirty="0">
              <a:latin typeface="YouTube Sans"/>
            </a:endParaRPr>
          </a:p>
          <a:p>
            <a:endParaRPr lang="uk-UA" dirty="0">
              <a:latin typeface="YouTube Sans"/>
            </a:endParaRPr>
          </a:p>
          <a:p>
            <a:endParaRPr lang="en-US" dirty="0">
              <a:latin typeface="YouTube Sans"/>
            </a:endParaRPr>
          </a:p>
        </p:txBody>
      </p:sp>
      <p:pic>
        <p:nvPicPr>
          <p:cNvPr id="6" name="Picture 5" descr="Shape&#10;&#10;Description automatically generated">
            <a:extLst>
              <a:ext uri="{FF2B5EF4-FFF2-40B4-BE49-F238E27FC236}">
                <a16:creationId xmlns:a16="http://schemas.microsoft.com/office/drawing/2014/main" id="{3CF63C61-E2C0-FF4A-FDF5-D5E01D2F8F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3470" y="1828801"/>
            <a:ext cx="2849603" cy="1812527"/>
          </a:xfrm>
          <a:prstGeom prst="rect">
            <a:avLst/>
          </a:prstGeom>
        </p:spPr>
      </p:pic>
      <p:pic>
        <p:nvPicPr>
          <p:cNvPr id="8" name="Picture 7" descr="Shape&#10;&#10;Description automatically generated">
            <a:extLst>
              <a:ext uri="{FF2B5EF4-FFF2-40B4-BE49-F238E27FC236}">
                <a16:creationId xmlns:a16="http://schemas.microsoft.com/office/drawing/2014/main" id="{3E09374F-D6F4-D470-0AD0-DEA757CB5F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3470" y="4024695"/>
            <a:ext cx="2849603" cy="18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739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6E28C8-5BED-3B69-C3D3-42D3F38B0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>
                <a:latin typeface="YouTube Sans"/>
              </a:rPr>
              <a:t>Геометрія Барицентричних Координатів</a:t>
            </a:r>
            <a:endParaRPr lang="en-US" dirty="0">
              <a:latin typeface="YouTube San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0C23D79-F3DD-A38B-246B-5B6229EE0A0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61872" y="1828800"/>
                <a:ext cx="5469796" cy="1508165"/>
              </a:xfrm>
            </p:spPr>
            <p:txBody>
              <a:bodyPr>
                <a:normAutofit/>
              </a:bodyPr>
              <a:lstStyle/>
              <a:p>
                <a:r>
                  <a:rPr lang="uk-UA" dirty="0">
                    <a:latin typeface="YouTube Sans"/>
                  </a:rPr>
                  <a:t>Дивлючись на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latin typeface="YouTube Sans"/>
                  </a:rPr>
                  <a:t>, </a:t>
                </a:r>
                <a:r>
                  <a:rPr lang="uk-UA" dirty="0">
                    <a:latin typeface="YouTube Sans"/>
                  </a:rPr>
                  <a:t>чисельник дорівнюється двом площашм трикутника створеним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660033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rgbClr val="660033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solidFill>
                          <a:srgbClr val="660033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solidFill>
                          <a:srgbClr val="660033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solidFill>
                          <a:srgbClr val="660033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uk-UA" dirty="0">
                    <a:solidFill>
                      <a:srgbClr val="660033"/>
                    </a:solidFill>
                    <a:latin typeface="YouTube Sans"/>
                  </a:rPr>
                  <a:t> </a:t>
                </a:r>
                <a:r>
                  <a:rPr lang="uk-UA" dirty="0">
                    <a:latin typeface="YouTube Sans"/>
                  </a:rPr>
                  <a:t>і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latin typeface="YouTube Sans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0C23D79-F3DD-A38B-246B-5B6229EE0A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61872" y="1828800"/>
                <a:ext cx="5469796" cy="1508165"/>
              </a:xfrm>
              <a:blipFill>
                <a:blip r:embed="rId2"/>
                <a:stretch>
                  <a:fillRect l="-223" t="-28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 17">
            <a:extLst>
              <a:ext uri="{FF2B5EF4-FFF2-40B4-BE49-F238E27FC236}">
                <a16:creationId xmlns:a16="http://schemas.microsoft.com/office/drawing/2014/main" id="{1B4941ED-72D7-ABE4-6744-6E8CC8A3EB1E}"/>
              </a:ext>
            </a:extLst>
          </p:cNvPr>
          <p:cNvSpPr/>
          <p:nvPr/>
        </p:nvSpPr>
        <p:spPr>
          <a:xfrm>
            <a:off x="7343882" y="1988162"/>
            <a:ext cx="1999938" cy="291549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9E6A4771-7371-1E63-9B9B-718BF9A6CA13}"/>
              </a:ext>
            </a:extLst>
          </p:cNvPr>
          <p:cNvCxnSpPr>
            <a:cxnSpLocks/>
          </p:cNvCxnSpPr>
          <p:nvPr/>
        </p:nvCxnSpPr>
        <p:spPr>
          <a:xfrm flipV="1">
            <a:off x="5340848" y="3520885"/>
            <a:ext cx="2144038" cy="1986442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44CED2FD-DE23-3114-D2EA-2B9789E14B3E}"/>
              </a:ext>
            </a:extLst>
          </p:cNvPr>
          <p:cNvCxnSpPr>
            <a:cxnSpLocks/>
          </p:cNvCxnSpPr>
          <p:nvPr/>
        </p:nvCxnSpPr>
        <p:spPr>
          <a:xfrm>
            <a:off x="7484886" y="3520885"/>
            <a:ext cx="1303739" cy="2615935"/>
          </a:xfrm>
          <a:prstGeom prst="straightConnector1">
            <a:avLst/>
          </a:prstGeom>
          <a:ln w="28575">
            <a:solidFill>
              <a:srgbClr val="000000">
                <a:alpha val="30196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8AEF9A3-63AF-AF27-1BD1-0DC831878B32}"/>
                  </a:ext>
                </a:extLst>
              </p:cNvPr>
              <p:cNvSpPr txBox="1"/>
              <p:nvPr/>
            </p:nvSpPr>
            <p:spPr>
              <a:xfrm>
                <a:off x="7127373" y="4539210"/>
                <a:ext cx="21243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8AEF9A3-63AF-AF27-1BD1-0DC831878B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7373" y="4539210"/>
                <a:ext cx="212430" cy="276999"/>
              </a:xfrm>
              <a:prstGeom prst="rect">
                <a:avLst/>
              </a:prstGeom>
              <a:blipFill>
                <a:blip r:embed="rId3"/>
                <a:stretch>
                  <a:fillRect l="-22857" r="-22857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Oval 54">
            <a:extLst>
              <a:ext uri="{FF2B5EF4-FFF2-40B4-BE49-F238E27FC236}">
                <a16:creationId xmlns:a16="http://schemas.microsoft.com/office/drawing/2014/main" id="{37C6CA25-8B4D-192E-3197-8244F7896B28}"/>
              </a:ext>
            </a:extLst>
          </p:cNvPr>
          <p:cNvSpPr/>
          <p:nvPr/>
        </p:nvSpPr>
        <p:spPr>
          <a:xfrm>
            <a:off x="7281550" y="4818562"/>
            <a:ext cx="105292" cy="10037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F5FA234A-3CEE-710B-7369-CA85B891468C}"/>
                  </a:ext>
                </a:extLst>
              </p:cNvPr>
              <p:cNvSpPr txBox="1"/>
              <p:nvPr/>
            </p:nvSpPr>
            <p:spPr>
              <a:xfrm>
                <a:off x="5780312" y="4159057"/>
                <a:ext cx="780254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F5FA234A-3CEE-710B-7369-CA85B89146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0312" y="4159057"/>
                <a:ext cx="780254" cy="276999"/>
              </a:xfrm>
              <a:prstGeom prst="rect">
                <a:avLst/>
              </a:prstGeom>
              <a:blipFill>
                <a:blip r:embed="rId4"/>
                <a:stretch>
                  <a:fillRect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3BA8A24D-C881-6EF4-DF9D-BA997059A3B7}"/>
                  </a:ext>
                </a:extLst>
              </p:cNvPr>
              <p:cNvSpPr txBox="1"/>
              <p:nvPr/>
            </p:nvSpPr>
            <p:spPr>
              <a:xfrm>
                <a:off x="6605577" y="5062311"/>
                <a:ext cx="780254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660033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solidFill>
                            <a:srgbClr val="660033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solidFill>
                            <a:srgbClr val="660033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dirty="0">
                  <a:solidFill>
                    <a:srgbClr val="660033"/>
                  </a:solidFill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3BA8A24D-C881-6EF4-DF9D-BA997059A3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5577" y="5062311"/>
                <a:ext cx="780254" cy="276999"/>
              </a:xfrm>
              <a:prstGeom prst="rect">
                <a:avLst/>
              </a:prstGeom>
              <a:blipFill>
                <a:blip r:embed="rId5"/>
                <a:stretch>
                  <a:fillRect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0A2EE41E-24EA-6AED-8EDF-0F3DC5C83853}"/>
              </a:ext>
            </a:extLst>
          </p:cNvPr>
          <p:cNvCxnSpPr>
            <a:cxnSpLocks/>
          </p:cNvCxnSpPr>
          <p:nvPr/>
        </p:nvCxnSpPr>
        <p:spPr>
          <a:xfrm>
            <a:off x="5340848" y="5507327"/>
            <a:ext cx="3447777" cy="62949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4368EDC8-8F9B-5FF4-6185-EE00BBC369A5}"/>
              </a:ext>
            </a:extLst>
          </p:cNvPr>
          <p:cNvCxnSpPr>
            <a:cxnSpLocks/>
          </p:cNvCxnSpPr>
          <p:nvPr/>
        </p:nvCxnSpPr>
        <p:spPr>
          <a:xfrm flipH="1">
            <a:off x="5340848" y="4868750"/>
            <a:ext cx="1940702" cy="645863"/>
          </a:xfrm>
          <a:prstGeom prst="straightConnector1">
            <a:avLst/>
          </a:prstGeom>
          <a:ln w="28575">
            <a:solidFill>
              <a:srgbClr val="6600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F7AB0C11-3107-2248-1C99-658D32CB2733}"/>
              </a:ext>
            </a:extLst>
          </p:cNvPr>
          <p:cNvCxnSpPr>
            <a:cxnSpLocks/>
            <a:endCxn id="55" idx="0"/>
          </p:cNvCxnSpPr>
          <p:nvPr/>
        </p:nvCxnSpPr>
        <p:spPr>
          <a:xfrm flipH="1">
            <a:off x="7334196" y="3520885"/>
            <a:ext cx="147887" cy="1297677"/>
          </a:xfrm>
          <a:prstGeom prst="straightConnector1">
            <a:avLst/>
          </a:prstGeom>
          <a:ln w="28575">
            <a:solidFill>
              <a:srgbClr val="000000">
                <a:alpha val="30196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AE1FA76-4C62-BA32-5BA3-184A0CF58A8A}"/>
                  </a:ext>
                </a:extLst>
              </p:cNvPr>
              <p:cNvSpPr txBox="1"/>
              <p:nvPr/>
            </p:nvSpPr>
            <p:spPr>
              <a:xfrm>
                <a:off x="6830568" y="2002536"/>
                <a:ext cx="2513252" cy="5841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  <m:sub>
                          <m:r>
                            <a:rPr lang="en-US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|</m:t>
                          </m:r>
                          <m:d>
                            <m:dPr>
                              <m:ctrlPr>
                                <a:rPr lang="en-US" i="1" smtClean="0">
                                  <a:solidFill>
                                    <a:srgbClr val="66003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660033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i="1">
                                  <a:solidFill>
                                    <a:srgbClr val="660033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solidFill>
                                    <a:srgbClr val="660033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d>
                            <m:dPr>
                              <m:ctrlPr>
                                <a:rPr lang="en-US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|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AE1FA76-4C62-BA32-5BA3-184A0CF58A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0568" y="2002536"/>
                <a:ext cx="2513252" cy="5841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BACB5C4-F082-9201-3A33-DC08D06E719B}"/>
                  </a:ext>
                </a:extLst>
              </p:cNvPr>
              <p:cNvSpPr txBox="1"/>
              <p:nvPr/>
            </p:nvSpPr>
            <p:spPr>
              <a:xfrm>
                <a:off x="7565339" y="3278506"/>
                <a:ext cx="49917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BACB5C4-F082-9201-3A33-DC08D06E71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5339" y="3278506"/>
                <a:ext cx="499176" cy="276999"/>
              </a:xfrm>
              <a:prstGeom prst="rect">
                <a:avLst/>
              </a:prstGeom>
              <a:blipFill>
                <a:blip r:embed="rId7"/>
                <a:stretch>
                  <a:fillRect l="-8537" r="-2439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B74D9EB-7B6C-F03D-E0B4-1DF16686BBF9}"/>
                  </a:ext>
                </a:extLst>
              </p:cNvPr>
              <p:cNvSpPr txBox="1"/>
              <p:nvPr/>
            </p:nvSpPr>
            <p:spPr>
              <a:xfrm>
                <a:off x="4819837" y="5358472"/>
                <a:ext cx="49372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  <m:sub>
                          <m:r>
                            <a:rPr lang="en-US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B74D9EB-7B6C-F03D-E0B4-1DF16686BB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9837" y="5358472"/>
                <a:ext cx="493725" cy="276999"/>
              </a:xfrm>
              <a:prstGeom prst="rect">
                <a:avLst/>
              </a:prstGeom>
              <a:blipFill>
                <a:blip r:embed="rId8"/>
                <a:stretch>
                  <a:fillRect l="-9877" r="-2469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AF0C9CF-E913-0EC2-7799-581B254F8CD7}"/>
                  </a:ext>
                </a:extLst>
              </p:cNvPr>
              <p:cNvSpPr txBox="1"/>
              <p:nvPr/>
            </p:nvSpPr>
            <p:spPr>
              <a:xfrm>
                <a:off x="8779852" y="5998320"/>
                <a:ext cx="49398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AF0C9CF-E913-0EC2-7799-581B254F8C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9852" y="5998320"/>
                <a:ext cx="493981" cy="276999"/>
              </a:xfrm>
              <a:prstGeom prst="rect">
                <a:avLst/>
              </a:prstGeom>
              <a:blipFill>
                <a:blip r:embed="rId9"/>
                <a:stretch>
                  <a:fillRect l="-8642" r="-3704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43E83A76-5E93-A361-A1B3-503D426E9567}"/>
              </a:ext>
            </a:extLst>
          </p:cNvPr>
          <p:cNvSpPr/>
          <p:nvPr/>
        </p:nvSpPr>
        <p:spPr>
          <a:xfrm>
            <a:off x="5349833" y="3521036"/>
            <a:ext cx="2137559" cy="2006930"/>
          </a:xfrm>
          <a:custGeom>
            <a:avLst/>
            <a:gdLst>
              <a:gd name="connsiteX0" fmla="*/ 2137559 w 2137559"/>
              <a:gd name="connsiteY0" fmla="*/ 0 h 2006930"/>
              <a:gd name="connsiteX1" fmla="*/ 1983180 w 2137559"/>
              <a:gd name="connsiteY1" fmla="*/ 1347850 h 2006930"/>
              <a:gd name="connsiteX2" fmla="*/ 0 w 2137559"/>
              <a:gd name="connsiteY2" fmla="*/ 2006930 h 2006930"/>
              <a:gd name="connsiteX3" fmla="*/ 2137559 w 2137559"/>
              <a:gd name="connsiteY3" fmla="*/ 0 h 20069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37559" h="2006930">
                <a:moveTo>
                  <a:pt x="2137559" y="0"/>
                </a:moveTo>
                <a:lnTo>
                  <a:pt x="1983180" y="1347850"/>
                </a:lnTo>
                <a:lnTo>
                  <a:pt x="0" y="2006930"/>
                </a:lnTo>
                <a:lnTo>
                  <a:pt x="2137559" y="0"/>
                </a:lnTo>
                <a:close/>
              </a:path>
            </a:pathLst>
          </a:custGeom>
          <a:solidFill>
            <a:srgbClr val="7030A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35FC6BE-0B3E-F79D-5A95-DDE55EEFCD9C}"/>
              </a:ext>
            </a:extLst>
          </p:cNvPr>
          <p:cNvSpPr/>
          <p:nvPr/>
        </p:nvSpPr>
        <p:spPr>
          <a:xfrm rot="2746526">
            <a:off x="6145827" y="3268987"/>
            <a:ext cx="1186064" cy="314129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55BCF7E-0AE5-1472-F7BF-93D0C7B73DA8}"/>
              </a:ext>
            </a:extLst>
          </p:cNvPr>
          <p:cNvSpPr/>
          <p:nvPr/>
        </p:nvSpPr>
        <p:spPr>
          <a:xfrm>
            <a:off x="8991961" y="5998320"/>
            <a:ext cx="281872" cy="33011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928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6E28C8-5BED-3B69-C3D3-42D3F38B0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>
                <a:latin typeface="YouTube Sans"/>
              </a:rPr>
              <a:t>Геометрія Барицентричних Координатів</a:t>
            </a:r>
            <a:endParaRPr lang="en-US" dirty="0">
              <a:latin typeface="YouTube San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0C23D79-F3DD-A38B-246B-5B6229EE0A0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61872" y="1828801"/>
                <a:ext cx="5156741" cy="1600200"/>
              </a:xfrm>
            </p:spPr>
            <p:txBody>
              <a:bodyPr>
                <a:normAutofit/>
              </a:bodyPr>
              <a:lstStyle/>
              <a:p>
                <a:r>
                  <a:rPr lang="uk-UA" dirty="0">
                    <a:latin typeface="YouTube Sans"/>
                  </a:rPr>
                  <a:t>До тепер, наші формули дорівнюються двом площам підтрикутника поділити на дві площі цілого трикутника</a:t>
                </a:r>
                <a:endParaRPr lang="en-US" dirty="0">
                  <a:latin typeface="YouTube Sans"/>
                </a:endParaRP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2∗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𝑃𝐶𝐵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2∗∆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𝐴𝐵𝐶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>
                    <a:latin typeface="YouTube Sans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𝑃𝐶𝐵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𝐴𝐵𝐶</m:t>
                        </m:r>
                      </m:den>
                    </m:f>
                  </m:oMath>
                </a14:m>
                <a:endParaRPr lang="uk-UA" sz="2400" dirty="0">
                  <a:latin typeface="YouTube Sans"/>
                </a:endParaRPr>
              </a:p>
              <a:p>
                <a:endParaRPr lang="en-US" dirty="0">
                  <a:latin typeface="YouTube Sans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0C23D79-F3DD-A38B-246B-5B6229EE0A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61872" y="1828801"/>
                <a:ext cx="5156741" cy="1600200"/>
              </a:xfrm>
              <a:blipFill>
                <a:blip r:embed="rId2"/>
                <a:stretch>
                  <a:fillRect l="-236" t="-26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9E6A4771-7371-1E63-9B9B-718BF9A6CA13}"/>
              </a:ext>
            </a:extLst>
          </p:cNvPr>
          <p:cNvCxnSpPr>
            <a:cxnSpLocks/>
          </p:cNvCxnSpPr>
          <p:nvPr/>
        </p:nvCxnSpPr>
        <p:spPr>
          <a:xfrm flipV="1">
            <a:off x="5504598" y="3429000"/>
            <a:ext cx="2144038" cy="1986442"/>
          </a:xfrm>
          <a:prstGeom prst="straightConnector1">
            <a:avLst/>
          </a:prstGeom>
          <a:ln w="28575">
            <a:solidFill>
              <a:srgbClr val="000000">
                <a:alpha val="30196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8AEF9A3-63AF-AF27-1BD1-0DC831878B32}"/>
                  </a:ext>
                </a:extLst>
              </p:cNvPr>
              <p:cNvSpPr txBox="1"/>
              <p:nvPr/>
            </p:nvSpPr>
            <p:spPr>
              <a:xfrm>
                <a:off x="7291123" y="4447325"/>
                <a:ext cx="21243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8AEF9A3-63AF-AF27-1BD1-0DC831878B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1123" y="4447325"/>
                <a:ext cx="212430" cy="276999"/>
              </a:xfrm>
              <a:prstGeom prst="rect">
                <a:avLst/>
              </a:prstGeom>
              <a:blipFill>
                <a:blip r:embed="rId3"/>
                <a:stretch>
                  <a:fillRect l="-22857" r="-22857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Oval 54">
            <a:extLst>
              <a:ext uri="{FF2B5EF4-FFF2-40B4-BE49-F238E27FC236}">
                <a16:creationId xmlns:a16="http://schemas.microsoft.com/office/drawing/2014/main" id="{37C6CA25-8B4D-192E-3197-8244F7896B28}"/>
              </a:ext>
            </a:extLst>
          </p:cNvPr>
          <p:cNvSpPr/>
          <p:nvPr/>
        </p:nvSpPr>
        <p:spPr>
          <a:xfrm>
            <a:off x="7445300" y="4726677"/>
            <a:ext cx="105292" cy="10037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3BA8A24D-C881-6EF4-DF9D-BA997059A3B7}"/>
                  </a:ext>
                </a:extLst>
              </p:cNvPr>
              <p:cNvSpPr txBox="1"/>
              <p:nvPr/>
            </p:nvSpPr>
            <p:spPr>
              <a:xfrm>
                <a:off x="6817959" y="4014631"/>
                <a:ext cx="780254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660033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solidFill>
                            <a:srgbClr val="660033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solidFill>
                            <a:srgbClr val="660033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dirty="0">
                  <a:solidFill>
                    <a:srgbClr val="660033"/>
                  </a:solidFill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3BA8A24D-C881-6EF4-DF9D-BA997059A3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7959" y="4014631"/>
                <a:ext cx="780254" cy="276999"/>
              </a:xfrm>
              <a:prstGeom prst="rect">
                <a:avLst/>
              </a:prstGeom>
              <a:blipFill>
                <a:blip r:embed="rId4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0A2EE41E-24EA-6AED-8EDF-0F3DC5C83853}"/>
              </a:ext>
            </a:extLst>
          </p:cNvPr>
          <p:cNvCxnSpPr>
            <a:cxnSpLocks/>
          </p:cNvCxnSpPr>
          <p:nvPr/>
        </p:nvCxnSpPr>
        <p:spPr>
          <a:xfrm>
            <a:off x="5504598" y="5415442"/>
            <a:ext cx="3447777" cy="629493"/>
          </a:xfrm>
          <a:prstGeom prst="straightConnector1">
            <a:avLst/>
          </a:prstGeom>
          <a:ln w="28575">
            <a:solidFill>
              <a:srgbClr val="000000">
                <a:alpha val="30196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F7AB0C11-3107-2248-1C99-658D32CB2733}"/>
              </a:ext>
            </a:extLst>
          </p:cNvPr>
          <p:cNvCxnSpPr>
            <a:cxnSpLocks/>
            <a:endCxn id="55" idx="0"/>
          </p:cNvCxnSpPr>
          <p:nvPr/>
        </p:nvCxnSpPr>
        <p:spPr>
          <a:xfrm flipH="1">
            <a:off x="7497946" y="3429000"/>
            <a:ext cx="147887" cy="1297677"/>
          </a:xfrm>
          <a:prstGeom prst="straightConnector1">
            <a:avLst/>
          </a:prstGeom>
          <a:ln w="28575">
            <a:solidFill>
              <a:srgbClr val="6600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9E17EDB-7F32-2EAA-1971-91BF51D43CA3}"/>
              </a:ext>
            </a:extLst>
          </p:cNvPr>
          <p:cNvCxnSpPr>
            <a:cxnSpLocks/>
          </p:cNvCxnSpPr>
          <p:nvPr/>
        </p:nvCxnSpPr>
        <p:spPr>
          <a:xfrm flipH="1" flipV="1">
            <a:off x="7645833" y="3429000"/>
            <a:ext cx="1306542" cy="2615935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7562078-2344-4A0A-FF19-59E0F6937FD1}"/>
              </a:ext>
            </a:extLst>
          </p:cNvPr>
          <p:cNvCxnSpPr>
            <a:cxnSpLocks/>
            <a:stCxn id="55" idx="5"/>
          </p:cNvCxnSpPr>
          <p:nvPr/>
        </p:nvCxnSpPr>
        <p:spPr>
          <a:xfrm>
            <a:off x="7535172" y="4812353"/>
            <a:ext cx="1417203" cy="1232582"/>
          </a:xfrm>
          <a:prstGeom prst="straightConnector1">
            <a:avLst/>
          </a:prstGeom>
          <a:ln w="28575">
            <a:solidFill>
              <a:srgbClr val="000000">
                <a:alpha val="30196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816AF5D-BDBD-FB46-9485-836B8603CA53}"/>
                  </a:ext>
                </a:extLst>
              </p:cNvPr>
              <p:cNvSpPr txBox="1"/>
              <p:nvPr/>
            </p:nvSpPr>
            <p:spPr>
              <a:xfrm>
                <a:off x="7729089" y="3186621"/>
                <a:ext cx="49917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816AF5D-BDBD-FB46-9485-836B8603CA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9089" y="3186621"/>
                <a:ext cx="499176" cy="276999"/>
              </a:xfrm>
              <a:prstGeom prst="rect">
                <a:avLst/>
              </a:prstGeom>
              <a:blipFill>
                <a:blip r:embed="rId5"/>
                <a:stretch>
                  <a:fillRect l="-9756" r="-122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C29325F-1448-BE69-66EF-646649437FD6}"/>
                  </a:ext>
                </a:extLst>
              </p:cNvPr>
              <p:cNvSpPr txBox="1"/>
              <p:nvPr/>
            </p:nvSpPr>
            <p:spPr>
              <a:xfrm>
                <a:off x="4983587" y="5266587"/>
                <a:ext cx="49372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  <m:sub>
                          <m:r>
                            <a:rPr lang="en-US" b="0" i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C29325F-1448-BE69-66EF-646649437F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3587" y="5266587"/>
                <a:ext cx="493725" cy="276999"/>
              </a:xfrm>
              <a:prstGeom prst="rect">
                <a:avLst/>
              </a:prstGeom>
              <a:blipFill>
                <a:blip r:embed="rId6"/>
                <a:stretch>
                  <a:fillRect l="-9877" r="-2469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C7CD90D-5C77-3B51-AB79-4E55837A8600}"/>
                  </a:ext>
                </a:extLst>
              </p:cNvPr>
              <p:cNvSpPr txBox="1"/>
              <p:nvPr/>
            </p:nvSpPr>
            <p:spPr>
              <a:xfrm>
                <a:off x="8943602" y="5906435"/>
                <a:ext cx="49398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C7CD90D-5C77-3B51-AB79-4E55837A86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3602" y="5906435"/>
                <a:ext cx="493981" cy="276999"/>
              </a:xfrm>
              <a:prstGeom prst="rect">
                <a:avLst/>
              </a:prstGeom>
              <a:blipFill>
                <a:blip r:embed="rId7"/>
                <a:stretch>
                  <a:fillRect l="-8642" r="-3704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Content Placeholder 2">
                <a:extLst>
                  <a:ext uri="{FF2B5EF4-FFF2-40B4-BE49-F238E27FC236}">
                    <a16:creationId xmlns:a16="http://schemas.microsoft.com/office/drawing/2014/main" id="{F705500B-D3DD-9777-17C9-779DD0325A0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63998" y="3528319"/>
                <a:ext cx="3933643" cy="279353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182880" indent="-182880" algn="l" defTabSz="914400" rtl="0" eaLnBrk="1" latinLnBrk="0" hangingPunct="1">
                  <a:lnSpc>
                    <a:spcPct val="95000"/>
                  </a:lnSpc>
                  <a:spcBef>
                    <a:spcPts val="1400"/>
                  </a:spcBef>
                  <a:spcAft>
                    <a:spcPts val="200"/>
                  </a:spcAft>
                  <a:buClr>
                    <a:schemeClr val="accent1"/>
                  </a:buClr>
                  <a:buSzPct val="80000"/>
                  <a:buFont typeface="Arial" pitchFamily="34" charset="0"/>
                  <a:buChar char="•"/>
                  <a:defRPr sz="1800" kern="1200" spc="1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288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6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731520" indent="-18288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005840" indent="-18288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280160" indent="-18288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1600000" indent="-22860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900000" indent="-22860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2200000" indent="-22860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2500000" indent="-22860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uk-UA" dirty="0">
                    <a:latin typeface="YouTube Sans"/>
                  </a:rPr>
                  <a:t>Отже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B050"/>
                    </a:solidFill>
                    <a:latin typeface="YouTube Sans"/>
                  </a:rPr>
                  <a:t> </a:t>
                </a:r>
                <a:r>
                  <a:rPr lang="uk-UA" dirty="0">
                    <a:latin typeface="YouTube Sans"/>
                  </a:rPr>
                  <a:t>мусить бути нашим останнім підтрикутником щоби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dirty="0">
                  <a:latin typeface="YouTube Sans"/>
                </a:endParaRPr>
              </a:p>
              <a:p>
                <a:r>
                  <a:rPr lang="uk-UA" dirty="0">
                    <a:latin typeface="YouTube Sans"/>
                  </a:rPr>
                  <a:t>Тобто чисельник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B050"/>
                    </a:solidFill>
                    <a:latin typeface="YouTube Sans"/>
                  </a:rPr>
                  <a:t> </a:t>
                </a:r>
                <a:r>
                  <a:rPr lang="uk-UA" dirty="0">
                    <a:latin typeface="YouTube Sans"/>
                  </a:rPr>
                  <a:t>дорівнюється двом площам трикутника створеним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660033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rgbClr val="660033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solidFill>
                          <a:srgbClr val="660033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solidFill>
                          <a:srgbClr val="660033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solidFill>
                          <a:srgbClr val="660033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uk-UA" dirty="0">
                    <a:solidFill>
                      <a:srgbClr val="660033"/>
                    </a:solidFill>
                    <a:latin typeface="YouTube Sans"/>
                  </a:rPr>
                  <a:t> </a:t>
                </a:r>
                <a:r>
                  <a:rPr lang="uk-UA" dirty="0">
                    <a:latin typeface="YouTube Sans"/>
                  </a:rPr>
                  <a:t>і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uk-UA" dirty="0">
                  <a:solidFill>
                    <a:srgbClr val="0070C0"/>
                  </a:solidFill>
                  <a:latin typeface="YouTube Sans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rgbClr val="660033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660033"/>
                                    </a:solidFill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r>
                                  <a:rPr lang="en-US" b="0" i="1" smtClean="0">
                                    <a:solidFill>
                                      <a:srgbClr val="660033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solidFill>
                                      <a:srgbClr val="660033"/>
                                    </a:solidFill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×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𝐵</m:t>
                                </m:r>
                                <m:r>
                                  <a:rPr lang="en-US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</m:d>
                          </m:e>
                        </m:d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</m:d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×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𝐶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</m:d>
                          </m:e>
                        </m:d>
                      </m:den>
                    </m:f>
                  </m:oMath>
                </a14:m>
                <a:endParaRPr lang="uk-UA" dirty="0">
                  <a:latin typeface="YouTube Sans"/>
                </a:endParaRPr>
              </a:p>
              <a:p>
                <a:endParaRPr lang="en-US" dirty="0">
                  <a:latin typeface="YouTube Sans"/>
                </a:endParaRPr>
              </a:p>
            </p:txBody>
          </p:sp>
        </mc:Choice>
        <mc:Fallback xmlns="">
          <p:sp>
            <p:nvSpPr>
              <p:cNvPr id="42" name="Content Placeholder 2">
                <a:extLst>
                  <a:ext uri="{FF2B5EF4-FFF2-40B4-BE49-F238E27FC236}">
                    <a16:creationId xmlns:a16="http://schemas.microsoft.com/office/drawing/2014/main" id="{F705500B-D3DD-9777-17C9-779DD0325A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3998" y="3528319"/>
                <a:ext cx="3933643" cy="2793539"/>
              </a:xfrm>
              <a:prstGeom prst="rect">
                <a:avLst/>
              </a:prstGeom>
              <a:blipFill>
                <a:blip r:embed="rId8"/>
                <a:stretch>
                  <a:fillRect l="-310" t="-17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434325C1-BE82-E687-2967-76BCB3AEE4AA}"/>
              </a:ext>
            </a:extLst>
          </p:cNvPr>
          <p:cNvSpPr/>
          <p:nvPr/>
        </p:nvSpPr>
        <p:spPr>
          <a:xfrm>
            <a:off x="7502700" y="3435089"/>
            <a:ext cx="1448790" cy="2612572"/>
          </a:xfrm>
          <a:custGeom>
            <a:avLst/>
            <a:gdLst>
              <a:gd name="connsiteX0" fmla="*/ 136566 w 1448790"/>
              <a:gd name="connsiteY0" fmla="*/ 0 h 2612572"/>
              <a:gd name="connsiteX1" fmla="*/ 0 w 1448790"/>
              <a:gd name="connsiteY1" fmla="*/ 1347850 h 2612572"/>
              <a:gd name="connsiteX2" fmla="*/ 1448790 w 1448790"/>
              <a:gd name="connsiteY2" fmla="*/ 2612572 h 2612572"/>
              <a:gd name="connsiteX3" fmla="*/ 136566 w 1448790"/>
              <a:gd name="connsiteY3" fmla="*/ 0 h 26125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48790" h="2612572">
                <a:moveTo>
                  <a:pt x="136566" y="0"/>
                </a:moveTo>
                <a:lnTo>
                  <a:pt x="0" y="1347850"/>
                </a:lnTo>
                <a:lnTo>
                  <a:pt x="1448790" y="2612572"/>
                </a:lnTo>
                <a:lnTo>
                  <a:pt x="136566" y="0"/>
                </a:lnTo>
                <a:close/>
              </a:path>
            </a:pathLst>
          </a:custGeom>
          <a:solidFill>
            <a:srgbClr val="00B05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3541535-7F64-DB2F-2CA0-5D915926E182}"/>
                  </a:ext>
                </a:extLst>
              </p:cNvPr>
              <p:cNvSpPr txBox="1"/>
              <p:nvPr/>
            </p:nvSpPr>
            <p:spPr>
              <a:xfrm>
                <a:off x="8228636" y="4233809"/>
                <a:ext cx="780254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3541535-7F64-DB2F-2CA0-5D915926E1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8636" y="4233809"/>
                <a:ext cx="780254" cy="276999"/>
              </a:xfrm>
              <a:prstGeom prst="rect">
                <a:avLst/>
              </a:prstGeom>
              <a:blipFill>
                <a:blip r:embed="rId9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reeform: Shape 3">
            <a:extLst>
              <a:ext uri="{FF2B5EF4-FFF2-40B4-BE49-F238E27FC236}">
                <a16:creationId xmlns:a16="http://schemas.microsoft.com/office/drawing/2014/main" id="{9DA4644C-D43B-3B7C-9EEB-D759701E3EBB}"/>
              </a:ext>
            </a:extLst>
          </p:cNvPr>
          <p:cNvSpPr/>
          <p:nvPr/>
        </p:nvSpPr>
        <p:spPr>
          <a:xfrm>
            <a:off x="5505897" y="3435089"/>
            <a:ext cx="2137559" cy="2006930"/>
          </a:xfrm>
          <a:custGeom>
            <a:avLst/>
            <a:gdLst>
              <a:gd name="connsiteX0" fmla="*/ 2137559 w 2137559"/>
              <a:gd name="connsiteY0" fmla="*/ 0 h 2006930"/>
              <a:gd name="connsiteX1" fmla="*/ 1983180 w 2137559"/>
              <a:gd name="connsiteY1" fmla="*/ 1347850 h 2006930"/>
              <a:gd name="connsiteX2" fmla="*/ 0 w 2137559"/>
              <a:gd name="connsiteY2" fmla="*/ 2006930 h 2006930"/>
              <a:gd name="connsiteX3" fmla="*/ 2137559 w 2137559"/>
              <a:gd name="connsiteY3" fmla="*/ 0 h 20069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37559" h="2006930">
                <a:moveTo>
                  <a:pt x="2137559" y="0"/>
                </a:moveTo>
                <a:lnTo>
                  <a:pt x="1983180" y="1347850"/>
                </a:lnTo>
                <a:lnTo>
                  <a:pt x="0" y="2006930"/>
                </a:lnTo>
                <a:lnTo>
                  <a:pt x="2137559" y="0"/>
                </a:lnTo>
                <a:close/>
              </a:path>
            </a:pathLst>
          </a:custGeom>
          <a:solidFill>
            <a:srgbClr val="7030A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9A23DDC9-984F-57E6-B1EA-C23BE405FC05}"/>
              </a:ext>
            </a:extLst>
          </p:cNvPr>
          <p:cNvSpPr/>
          <p:nvPr/>
        </p:nvSpPr>
        <p:spPr>
          <a:xfrm>
            <a:off x="5503318" y="4753187"/>
            <a:ext cx="3437907" cy="1276598"/>
          </a:xfrm>
          <a:custGeom>
            <a:avLst/>
            <a:gdLst>
              <a:gd name="connsiteX0" fmla="*/ 0 w 3437907"/>
              <a:gd name="connsiteY0" fmla="*/ 670956 h 1276598"/>
              <a:gd name="connsiteX1" fmla="*/ 1983180 w 3437907"/>
              <a:gd name="connsiteY1" fmla="*/ 0 h 1276598"/>
              <a:gd name="connsiteX2" fmla="*/ 3437907 w 3437907"/>
              <a:gd name="connsiteY2" fmla="*/ 1276598 h 1276598"/>
              <a:gd name="connsiteX3" fmla="*/ 0 w 3437907"/>
              <a:gd name="connsiteY3" fmla="*/ 670956 h 1276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7907" h="1276598">
                <a:moveTo>
                  <a:pt x="0" y="670956"/>
                </a:moveTo>
                <a:lnTo>
                  <a:pt x="1983180" y="0"/>
                </a:lnTo>
                <a:lnTo>
                  <a:pt x="3437907" y="1276598"/>
                </a:lnTo>
                <a:lnTo>
                  <a:pt x="0" y="670956"/>
                </a:lnTo>
                <a:close/>
              </a:path>
            </a:pathLst>
          </a:custGeom>
          <a:solidFill>
            <a:srgbClr val="0070C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6B1A1F8-79DA-D4AE-B6C9-0201DC6DF826}"/>
                  </a:ext>
                </a:extLst>
              </p:cNvPr>
              <p:cNvSpPr txBox="1"/>
              <p:nvPr/>
            </p:nvSpPr>
            <p:spPr>
              <a:xfrm>
                <a:off x="7004218" y="2346050"/>
                <a:ext cx="161454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>
                  <a:latin typeface="YouTube Sans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6B1A1F8-79DA-D4AE-B6C9-0201DC6DF8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4218" y="2346050"/>
                <a:ext cx="1614545" cy="276999"/>
              </a:xfrm>
              <a:prstGeom prst="rect">
                <a:avLst/>
              </a:prstGeom>
              <a:blipFill>
                <a:blip r:embed="rId10"/>
                <a:stretch>
                  <a:fillRect l="-2642" r="-2642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16363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4" grpId="0" animBg="1"/>
      <p:bldP spid="5" grpId="0" animBg="1"/>
      <p:bldP spid="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6E28C8-5BED-3B69-C3D3-42D3F38B0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>
                <a:latin typeface="YouTube Sans"/>
              </a:rPr>
              <a:t>Геометрія Барицентричних Координатів</a:t>
            </a:r>
            <a:endParaRPr lang="en-US" dirty="0">
              <a:latin typeface="YouTube San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C23D79-F3DD-A38B-246B-5B6229EE0A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5156741" cy="4061361"/>
          </a:xfrm>
        </p:spPr>
        <p:txBody>
          <a:bodyPr>
            <a:normAutofit/>
          </a:bodyPr>
          <a:lstStyle/>
          <a:p>
            <a:r>
              <a:rPr lang="ru-RU" dirty="0">
                <a:latin typeface="YouTube Sans"/>
              </a:rPr>
              <a:t>Таким чином, кожна барицентрична координата є площею підтрикутника, визначеного ребром, прямо протилежним вершині, з якою пов’язана барицентрична координата</a:t>
            </a:r>
            <a:endParaRPr lang="en-US" dirty="0">
              <a:latin typeface="YouTube Sans"/>
            </a:endParaRP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9E6A4771-7371-1E63-9B9B-718BF9A6CA13}"/>
              </a:ext>
            </a:extLst>
          </p:cNvPr>
          <p:cNvCxnSpPr>
            <a:cxnSpLocks/>
          </p:cNvCxnSpPr>
          <p:nvPr/>
        </p:nvCxnSpPr>
        <p:spPr>
          <a:xfrm flipV="1">
            <a:off x="5465454" y="3486796"/>
            <a:ext cx="2144038" cy="1986442"/>
          </a:xfrm>
          <a:prstGeom prst="straightConnector1">
            <a:avLst/>
          </a:prstGeom>
          <a:ln w="28575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8AEF9A3-63AF-AF27-1BD1-0DC831878B32}"/>
                  </a:ext>
                </a:extLst>
              </p:cNvPr>
              <p:cNvSpPr txBox="1"/>
              <p:nvPr/>
            </p:nvSpPr>
            <p:spPr>
              <a:xfrm>
                <a:off x="7251979" y="4505121"/>
                <a:ext cx="21243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8AEF9A3-63AF-AF27-1BD1-0DC831878B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1979" y="4505121"/>
                <a:ext cx="212430" cy="276999"/>
              </a:xfrm>
              <a:prstGeom prst="rect">
                <a:avLst/>
              </a:prstGeom>
              <a:blipFill>
                <a:blip r:embed="rId2"/>
                <a:stretch>
                  <a:fillRect l="-26471" r="-23529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Oval 54">
            <a:extLst>
              <a:ext uri="{FF2B5EF4-FFF2-40B4-BE49-F238E27FC236}">
                <a16:creationId xmlns:a16="http://schemas.microsoft.com/office/drawing/2014/main" id="{37C6CA25-8B4D-192E-3197-8244F7896B28}"/>
              </a:ext>
            </a:extLst>
          </p:cNvPr>
          <p:cNvSpPr/>
          <p:nvPr/>
        </p:nvSpPr>
        <p:spPr>
          <a:xfrm>
            <a:off x="7406156" y="4784473"/>
            <a:ext cx="105292" cy="10037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0A2EE41E-24EA-6AED-8EDF-0F3DC5C83853}"/>
              </a:ext>
            </a:extLst>
          </p:cNvPr>
          <p:cNvCxnSpPr>
            <a:cxnSpLocks/>
            <a:stCxn id="20" idx="2"/>
            <a:endCxn id="35" idx="3"/>
          </p:cNvCxnSpPr>
          <p:nvPr/>
        </p:nvCxnSpPr>
        <p:spPr>
          <a:xfrm flipH="1" flipV="1">
            <a:off x="5438168" y="5462883"/>
            <a:ext cx="3474178" cy="642574"/>
          </a:xfrm>
          <a:prstGeom prst="straightConnector1">
            <a:avLst/>
          </a:prstGeom>
          <a:ln w="28575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9E17EDB-7F32-2EAA-1971-91BF51D43CA3}"/>
              </a:ext>
            </a:extLst>
          </p:cNvPr>
          <p:cNvCxnSpPr>
            <a:cxnSpLocks/>
            <a:stCxn id="22" idx="0"/>
            <a:endCxn id="36" idx="1"/>
          </p:cNvCxnSpPr>
          <p:nvPr/>
        </p:nvCxnSpPr>
        <p:spPr>
          <a:xfrm>
            <a:off x="7611998" y="3486947"/>
            <a:ext cx="1292460" cy="2615784"/>
          </a:xfrm>
          <a:prstGeom prst="straightConnector1">
            <a:avLst/>
          </a:prstGeom>
          <a:ln w="28575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816AF5D-BDBD-FB46-9485-836B8603CA53}"/>
                  </a:ext>
                </a:extLst>
              </p:cNvPr>
              <p:cNvSpPr txBox="1"/>
              <p:nvPr/>
            </p:nvSpPr>
            <p:spPr>
              <a:xfrm>
                <a:off x="7689945" y="3244417"/>
                <a:ext cx="49917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816AF5D-BDBD-FB46-9485-836B8603CA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9945" y="3244417"/>
                <a:ext cx="499176" cy="276999"/>
              </a:xfrm>
              <a:prstGeom prst="rect">
                <a:avLst/>
              </a:prstGeom>
              <a:blipFill>
                <a:blip r:embed="rId3"/>
                <a:stretch>
                  <a:fillRect l="-8537" r="-2439" b="-195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C29325F-1448-BE69-66EF-646649437FD6}"/>
                  </a:ext>
                </a:extLst>
              </p:cNvPr>
              <p:cNvSpPr txBox="1"/>
              <p:nvPr/>
            </p:nvSpPr>
            <p:spPr>
              <a:xfrm>
                <a:off x="4944443" y="5324383"/>
                <a:ext cx="49372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  <m:sub>
                          <m:r>
                            <a:rPr lang="en-US" b="0" i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C29325F-1448-BE69-66EF-646649437F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4443" y="5324383"/>
                <a:ext cx="493725" cy="276999"/>
              </a:xfrm>
              <a:prstGeom prst="rect">
                <a:avLst/>
              </a:prstGeom>
              <a:blipFill>
                <a:blip r:embed="rId4"/>
                <a:stretch>
                  <a:fillRect l="-8642" r="-3704" b="-195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C7CD90D-5C77-3B51-AB79-4E55837A8600}"/>
                  </a:ext>
                </a:extLst>
              </p:cNvPr>
              <p:cNvSpPr txBox="1"/>
              <p:nvPr/>
            </p:nvSpPr>
            <p:spPr>
              <a:xfrm>
                <a:off x="8904458" y="5964231"/>
                <a:ext cx="49398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C7CD90D-5C77-3B51-AB79-4E55837A86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4458" y="5964231"/>
                <a:ext cx="493981" cy="276999"/>
              </a:xfrm>
              <a:prstGeom prst="rect">
                <a:avLst/>
              </a:prstGeom>
              <a:blipFill>
                <a:blip r:embed="rId5"/>
                <a:stretch>
                  <a:fillRect l="-9877" r="-2469" b="-195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D957EA12-E3C5-7DCE-C063-8EF8EBC4154A}"/>
              </a:ext>
            </a:extLst>
          </p:cNvPr>
          <p:cNvSpPr/>
          <p:nvPr/>
        </p:nvSpPr>
        <p:spPr>
          <a:xfrm>
            <a:off x="5474439" y="4811046"/>
            <a:ext cx="3437907" cy="1276598"/>
          </a:xfrm>
          <a:custGeom>
            <a:avLst/>
            <a:gdLst>
              <a:gd name="connsiteX0" fmla="*/ 0 w 3437907"/>
              <a:gd name="connsiteY0" fmla="*/ 670956 h 1276598"/>
              <a:gd name="connsiteX1" fmla="*/ 1983180 w 3437907"/>
              <a:gd name="connsiteY1" fmla="*/ 0 h 1276598"/>
              <a:gd name="connsiteX2" fmla="*/ 3437907 w 3437907"/>
              <a:gd name="connsiteY2" fmla="*/ 1276598 h 1276598"/>
              <a:gd name="connsiteX3" fmla="*/ 0 w 3437907"/>
              <a:gd name="connsiteY3" fmla="*/ 670956 h 1276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7907" h="1276598">
                <a:moveTo>
                  <a:pt x="0" y="670956"/>
                </a:moveTo>
                <a:lnTo>
                  <a:pt x="1983180" y="0"/>
                </a:lnTo>
                <a:lnTo>
                  <a:pt x="3437907" y="1276598"/>
                </a:lnTo>
                <a:lnTo>
                  <a:pt x="0" y="670956"/>
                </a:lnTo>
                <a:close/>
              </a:path>
            </a:pathLst>
          </a:custGeom>
          <a:solidFill>
            <a:srgbClr val="0070C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94751D6-8EC2-DD29-B29F-29BE197BA99B}"/>
              </a:ext>
            </a:extLst>
          </p:cNvPr>
          <p:cNvSpPr/>
          <p:nvPr/>
        </p:nvSpPr>
        <p:spPr>
          <a:xfrm>
            <a:off x="7463556" y="3492885"/>
            <a:ext cx="1448790" cy="2612572"/>
          </a:xfrm>
          <a:custGeom>
            <a:avLst/>
            <a:gdLst>
              <a:gd name="connsiteX0" fmla="*/ 136566 w 1448790"/>
              <a:gd name="connsiteY0" fmla="*/ 0 h 2612572"/>
              <a:gd name="connsiteX1" fmla="*/ 0 w 1448790"/>
              <a:gd name="connsiteY1" fmla="*/ 1347850 h 2612572"/>
              <a:gd name="connsiteX2" fmla="*/ 1448790 w 1448790"/>
              <a:gd name="connsiteY2" fmla="*/ 2612572 h 2612572"/>
              <a:gd name="connsiteX3" fmla="*/ 136566 w 1448790"/>
              <a:gd name="connsiteY3" fmla="*/ 0 h 26125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48790" h="2612572">
                <a:moveTo>
                  <a:pt x="136566" y="0"/>
                </a:moveTo>
                <a:lnTo>
                  <a:pt x="0" y="1347850"/>
                </a:lnTo>
                <a:lnTo>
                  <a:pt x="1448790" y="2612572"/>
                </a:lnTo>
                <a:lnTo>
                  <a:pt x="136566" y="0"/>
                </a:lnTo>
                <a:close/>
              </a:path>
            </a:pathLst>
          </a:custGeom>
          <a:solidFill>
            <a:srgbClr val="00B05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58DD2DB3-4550-5D32-9E5F-77CC86E72325}"/>
              </a:ext>
            </a:extLst>
          </p:cNvPr>
          <p:cNvSpPr/>
          <p:nvPr/>
        </p:nvSpPr>
        <p:spPr>
          <a:xfrm>
            <a:off x="5474439" y="3486947"/>
            <a:ext cx="2137559" cy="2006930"/>
          </a:xfrm>
          <a:custGeom>
            <a:avLst/>
            <a:gdLst>
              <a:gd name="connsiteX0" fmla="*/ 2137559 w 2137559"/>
              <a:gd name="connsiteY0" fmla="*/ 0 h 2006930"/>
              <a:gd name="connsiteX1" fmla="*/ 1983180 w 2137559"/>
              <a:gd name="connsiteY1" fmla="*/ 1347850 h 2006930"/>
              <a:gd name="connsiteX2" fmla="*/ 0 w 2137559"/>
              <a:gd name="connsiteY2" fmla="*/ 2006930 h 2006930"/>
              <a:gd name="connsiteX3" fmla="*/ 2137559 w 2137559"/>
              <a:gd name="connsiteY3" fmla="*/ 0 h 20069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37559" h="2006930">
                <a:moveTo>
                  <a:pt x="2137559" y="0"/>
                </a:moveTo>
                <a:lnTo>
                  <a:pt x="1983180" y="1347850"/>
                </a:lnTo>
                <a:lnTo>
                  <a:pt x="0" y="2006930"/>
                </a:lnTo>
                <a:lnTo>
                  <a:pt x="2137559" y="0"/>
                </a:lnTo>
                <a:close/>
              </a:path>
            </a:pathLst>
          </a:custGeom>
          <a:solidFill>
            <a:srgbClr val="7030A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7C1C704-7679-D0C1-866C-012B14AF96B9}"/>
                  </a:ext>
                </a:extLst>
              </p:cNvPr>
              <p:cNvSpPr txBox="1"/>
              <p:nvPr/>
            </p:nvSpPr>
            <p:spPr>
              <a:xfrm>
                <a:off x="7221549" y="2090590"/>
                <a:ext cx="274485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7C1C704-7679-D0C1-866C-012B14AF96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1549" y="2090590"/>
                <a:ext cx="2744854" cy="276999"/>
              </a:xfrm>
              <a:prstGeom prst="rect">
                <a:avLst/>
              </a:prstGeom>
              <a:blipFill>
                <a:blip r:embed="rId6"/>
                <a:stretch>
                  <a:fillRect l="-1556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353832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D3443-7D3B-F161-0044-87BCB8739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>
                <a:latin typeface="YouTube Sans"/>
              </a:rPr>
              <a:t>Друга Інтерпретація</a:t>
            </a:r>
            <a:endParaRPr lang="en-US" dirty="0">
              <a:latin typeface="YouTube San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A6E513-450B-819A-B2CC-36C189C288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3595136" cy="684583"/>
          </a:xfrm>
        </p:spPr>
        <p:txBody>
          <a:bodyPr/>
          <a:lstStyle/>
          <a:p>
            <a:r>
              <a:rPr lang="uk-UA" dirty="0">
                <a:latin typeface="YouTube Sans"/>
              </a:rPr>
              <a:t>Ми в останій лекції вивели наші рівняння для ребра</a:t>
            </a:r>
            <a:endParaRPr lang="en-US" dirty="0">
              <a:latin typeface="YouTube Sans"/>
            </a:endParaRPr>
          </a:p>
          <a:p>
            <a:endParaRPr lang="uk-UA" dirty="0">
              <a:latin typeface="YouTube San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CDF320B-A4D7-976E-1F49-561DBA3D7B4F}"/>
                  </a:ext>
                </a:extLst>
              </p:cNvPr>
              <p:cNvSpPr txBox="1"/>
              <p:nvPr/>
            </p:nvSpPr>
            <p:spPr>
              <a:xfrm>
                <a:off x="4999182" y="1949087"/>
                <a:ext cx="30749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𝐸𝑑𝑔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𝐴𝐵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CDF320B-A4D7-976E-1F49-561DBA3D7B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9182" y="1949087"/>
                <a:ext cx="3074944" cy="276999"/>
              </a:xfrm>
              <a:prstGeom prst="rect">
                <a:avLst/>
              </a:prstGeom>
              <a:blipFill>
                <a:blip r:embed="rId2"/>
                <a:stretch>
                  <a:fillRect l="-1984" b="-4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8AF31E3-2AF8-E7C6-8BFC-909B3C35BBF7}"/>
                  </a:ext>
                </a:extLst>
              </p:cNvPr>
              <p:cNvSpPr txBox="1"/>
              <p:nvPr/>
            </p:nvSpPr>
            <p:spPr>
              <a:xfrm>
                <a:off x="4999182" y="2937527"/>
                <a:ext cx="308994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𝐸𝑑𝑔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𝐵𝐶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8AF31E3-2AF8-E7C6-8BFC-909B3C35BB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9182" y="2937527"/>
                <a:ext cx="3089948" cy="276999"/>
              </a:xfrm>
              <a:prstGeom prst="rect">
                <a:avLst/>
              </a:prstGeom>
              <a:blipFill>
                <a:blip r:embed="rId3"/>
                <a:stretch>
                  <a:fillRect l="-1972" b="-4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3A2FC02-5790-08A0-9C8F-B7F6C759FA3F}"/>
                  </a:ext>
                </a:extLst>
              </p:cNvPr>
              <p:cNvSpPr txBox="1"/>
              <p:nvPr/>
            </p:nvSpPr>
            <p:spPr>
              <a:xfrm>
                <a:off x="5003029" y="3935496"/>
                <a:ext cx="30617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𝐸𝑑𝑔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𝐶𝐴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3A2FC02-5790-08A0-9C8F-B7F6C759FA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3029" y="3935496"/>
                <a:ext cx="3061736" cy="276999"/>
              </a:xfrm>
              <a:prstGeom prst="rect">
                <a:avLst/>
              </a:prstGeom>
              <a:blipFill>
                <a:blip r:embed="rId4"/>
                <a:stretch>
                  <a:fillRect l="-1992" b="-4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227069C-DF14-3AFA-06F0-67DC7FF351A3}"/>
              </a:ext>
            </a:extLst>
          </p:cNvPr>
          <p:cNvSpPr txBox="1">
            <a:spLocks/>
          </p:cNvSpPr>
          <p:nvPr/>
        </p:nvSpPr>
        <p:spPr>
          <a:xfrm>
            <a:off x="1261872" y="2477040"/>
            <a:ext cx="3595136" cy="27194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uk-UA" dirty="0">
                <a:latin typeface="YouTube Sans"/>
              </a:rPr>
              <a:t>Можливо, ви заважали, що наші барицентричні координати дуже подібні до формул для ребра</a:t>
            </a:r>
            <a:endParaRPr lang="en-US" dirty="0">
              <a:latin typeface="YouTube Sans"/>
            </a:endParaRPr>
          </a:p>
          <a:p>
            <a:pPr lvl="1"/>
            <a:r>
              <a:rPr lang="uk-UA" dirty="0">
                <a:latin typeface="YouTube Sans"/>
              </a:rPr>
              <a:t>Вони не є індентичні але близькі</a:t>
            </a:r>
            <a:endParaRPr lang="en-US" dirty="0">
              <a:latin typeface="YouTube Sans"/>
            </a:endParaRPr>
          </a:p>
          <a:p>
            <a:pPr lvl="1"/>
            <a:endParaRPr lang="uk-UA" dirty="0">
              <a:latin typeface="YouTube San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5EA1379-2865-A617-8418-9FAA57ECE2BB}"/>
                  </a:ext>
                </a:extLst>
              </p:cNvPr>
              <p:cNvSpPr txBox="1"/>
              <p:nvPr/>
            </p:nvSpPr>
            <p:spPr>
              <a:xfrm>
                <a:off x="8286186" y="2787176"/>
                <a:ext cx="2522485" cy="5767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n-US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  <m:r>
                                    <a:rPr lang="en-US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</m:d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d>
                                <m:dPr>
                                  <m:ctrlPr>
                                    <a:rPr lang="en-US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𝐵</m:t>
                                  </m:r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n-US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  <m: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</m:d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d>
                                <m:dPr>
                                  <m:ctrlPr>
                                    <a:rPr lang="en-US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𝐶</m:t>
                                  </m:r>
                                  <m:r>
                                    <a:rPr lang="en-US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</m:d>
                            </m:e>
                          </m:d>
                        </m:den>
                      </m:f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5EA1379-2865-A617-8418-9FAA57ECE2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86186" y="2787176"/>
                <a:ext cx="2522485" cy="57676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E4AB058-C169-857A-36A8-4533B3EAC7D0}"/>
                  </a:ext>
                </a:extLst>
              </p:cNvPr>
              <p:cNvSpPr txBox="1"/>
              <p:nvPr/>
            </p:nvSpPr>
            <p:spPr>
              <a:xfrm>
                <a:off x="8290802" y="1792081"/>
                <a:ext cx="2513252" cy="5841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  <m:sub>
                          <m:r>
                            <a:rPr lang="en-US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d>
                            <m:dPr>
                              <m:ctrlPr>
                                <a:rPr lang="en-US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</m:d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d>
                            <m:dPr>
                              <m:ctrlPr>
                                <a:rPr lang="en-US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</m:num>
                        <m:den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d>
                            <m:dPr>
                              <m:ctrlPr>
                                <a:rPr lang="en-US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d>
                            <m:dPr>
                              <m:ctrlPr>
                                <a:rPr lang="en-US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E4AB058-C169-857A-36A8-4533B3EAC7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0802" y="1792081"/>
                <a:ext cx="2513252" cy="5841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E78E1BD-1694-0A69-0945-E5B746BA8BCE}"/>
                  </a:ext>
                </a:extLst>
              </p:cNvPr>
              <p:cNvSpPr txBox="1"/>
              <p:nvPr/>
            </p:nvSpPr>
            <p:spPr>
              <a:xfrm>
                <a:off x="8296444" y="3781895"/>
                <a:ext cx="2507610" cy="5841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  <m:sub>
                          <m:r>
                            <a:rPr lang="en-US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d>
                            <m:dPr>
                              <m:ctrlPr>
                                <a:rPr lang="en-US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d>
                            <m:dPr>
                              <m:ctrlPr>
                                <a:rPr lang="en-US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</m:d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</m:num>
                        <m:den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d>
                            <m:dPr>
                              <m:ctrlPr>
                                <a:rPr lang="en-US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d>
                            <m:dPr>
                              <m:ctrlPr>
                                <a:rPr lang="en-US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E78E1BD-1694-0A69-0945-E5B746BA8B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6444" y="3781895"/>
                <a:ext cx="2507610" cy="58419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3D5E6887-1FBE-0D27-3515-DC4E55573710}"/>
              </a:ext>
            </a:extLst>
          </p:cNvPr>
          <p:cNvSpPr/>
          <p:nvPr/>
        </p:nvSpPr>
        <p:spPr>
          <a:xfrm>
            <a:off x="7172696" y="1938406"/>
            <a:ext cx="777834" cy="291549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D898C71-8BC8-DF2B-2950-3811B8DA77E5}"/>
              </a:ext>
            </a:extLst>
          </p:cNvPr>
          <p:cNvSpPr/>
          <p:nvPr/>
        </p:nvSpPr>
        <p:spPr>
          <a:xfrm>
            <a:off x="7172696" y="2938742"/>
            <a:ext cx="777834" cy="291549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FD7A711-43F1-9893-9384-B0C3C6091622}"/>
              </a:ext>
            </a:extLst>
          </p:cNvPr>
          <p:cNvSpPr/>
          <p:nvPr/>
        </p:nvSpPr>
        <p:spPr>
          <a:xfrm>
            <a:off x="7172696" y="3942694"/>
            <a:ext cx="777834" cy="291549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4B8AF12-7A93-65CE-F9BF-92AE3DDA5FB8}"/>
              </a:ext>
            </a:extLst>
          </p:cNvPr>
          <p:cNvSpPr/>
          <p:nvPr/>
        </p:nvSpPr>
        <p:spPr>
          <a:xfrm>
            <a:off x="8886701" y="3769143"/>
            <a:ext cx="777834" cy="291549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0A224E7-C1AC-6D52-0A12-B1C2CFA1843E}"/>
              </a:ext>
            </a:extLst>
          </p:cNvPr>
          <p:cNvSpPr/>
          <p:nvPr/>
        </p:nvSpPr>
        <p:spPr>
          <a:xfrm>
            <a:off x="9929750" y="2784007"/>
            <a:ext cx="777834" cy="291549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70B68E1-5AA0-B29B-6941-BBAC8F00FA6C}"/>
              </a:ext>
            </a:extLst>
          </p:cNvPr>
          <p:cNvSpPr/>
          <p:nvPr/>
        </p:nvSpPr>
        <p:spPr>
          <a:xfrm>
            <a:off x="9929750" y="1792081"/>
            <a:ext cx="777834" cy="291549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983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10" grpId="0"/>
      <p:bldP spid="11" grpId="0"/>
      <p:bldP spid="12" grpId="0"/>
      <p:bldP spid="13" grpId="0" animBg="1"/>
      <p:bldP spid="15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856CD-9EA9-6E03-EC08-AEE7C43DC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>
                <a:latin typeface="YouTube Sans"/>
              </a:rPr>
              <a:t>Друга Інтерпретація</a:t>
            </a:r>
            <a:endParaRPr lang="en-US" dirty="0">
              <a:latin typeface="YouTube San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ABB420-E8E4-2E86-E14E-B3459AF5A1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5067676" cy="397823"/>
          </a:xfrm>
        </p:spPr>
        <p:txBody>
          <a:bodyPr/>
          <a:lstStyle/>
          <a:p>
            <a:r>
              <a:rPr lang="uk-UA" dirty="0">
                <a:latin typeface="YouTube Sans"/>
              </a:rPr>
              <a:t>Формули є подібні але мають різниці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6602A83-94A8-72F3-2BE1-1C2F23A495EE}"/>
                  </a:ext>
                </a:extLst>
              </p:cNvPr>
              <p:cNvSpPr txBox="1"/>
              <p:nvPr/>
            </p:nvSpPr>
            <p:spPr>
              <a:xfrm>
                <a:off x="1409352" y="3747036"/>
                <a:ext cx="2386358" cy="2989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6602A83-94A8-72F3-2BE1-1C2F23A495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9352" y="3747036"/>
                <a:ext cx="2386358" cy="298928"/>
              </a:xfrm>
              <a:prstGeom prst="rect">
                <a:avLst/>
              </a:prstGeom>
              <a:blipFill>
                <a:blip r:embed="rId2"/>
                <a:stretch>
                  <a:fillRect b="-204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5B562ED-39FA-C8A7-4C82-11E0885604B4}"/>
                  </a:ext>
                </a:extLst>
              </p:cNvPr>
              <p:cNvSpPr txBox="1"/>
              <p:nvPr/>
            </p:nvSpPr>
            <p:spPr>
              <a:xfrm>
                <a:off x="1409352" y="4189380"/>
                <a:ext cx="3496277" cy="3186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5B562ED-39FA-C8A7-4C82-11E0885604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9352" y="4189380"/>
                <a:ext cx="3496277" cy="318677"/>
              </a:xfrm>
              <a:prstGeom prst="rect">
                <a:avLst/>
              </a:prstGeom>
              <a:blipFill>
                <a:blip r:embed="rId3"/>
                <a:stretch>
                  <a:fillRect b="-169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50630DC-3858-15C6-01BB-2085826268DD}"/>
                  </a:ext>
                </a:extLst>
              </p:cNvPr>
              <p:cNvSpPr txBox="1"/>
              <p:nvPr/>
            </p:nvSpPr>
            <p:spPr>
              <a:xfrm>
                <a:off x="6879404" y="1878527"/>
                <a:ext cx="30749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𝐸𝑑𝑔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𝐴𝐵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50630DC-3858-15C6-01BB-2085826268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9404" y="1878527"/>
                <a:ext cx="3074944" cy="276999"/>
              </a:xfrm>
              <a:prstGeom prst="rect">
                <a:avLst/>
              </a:prstGeom>
              <a:blipFill>
                <a:blip r:embed="rId4"/>
                <a:stretch>
                  <a:fillRect l="-1984" b="-369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A9E3617-474B-141C-368C-C823F81EEA55}"/>
                  </a:ext>
                </a:extLst>
              </p:cNvPr>
              <p:cNvSpPr txBox="1"/>
              <p:nvPr/>
            </p:nvSpPr>
            <p:spPr>
              <a:xfrm>
                <a:off x="6879404" y="2349314"/>
                <a:ext cx="2513252" cy="5841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  <m:sub>
                          <m:r>
                            <a:rPr lang="en-US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d>
                            <m:dPr>
                              <m:ctrlPr>
                                <a:rPr lang="en-US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</m:d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d>
                            <m:dPr>
                              <m:ctrlPr>
                                <a:rPr lang="en-US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</m:num>
                        <m:den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d>
                            <m:dPr>
                              <m:ctrlPr>
                                <a:rPr lang="en-US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d>
                            <m:dPr>
                              <m:ctrlPr>
                                <a:rPr lang="en-US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A9E3617-474B-141C-368C-C823F81EEA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9404" y="2349314"/>
                <a:ext cx="2513252" cy="5841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2EEC9DB5-26DD-84D4-C8F4-C6EAAB6EBFBD}"/>
              </a:ext>
            </a:extLst>
          </p:cNvPr>
          <p:cNvSpPr/>
          <p:nvPr/>
        </p:nvSpPr>
        <p:spPr>
          <a:xfrm>
            <a:off x="8027959" y="1885110"/>
            <a:ext cx="777834" cy="291549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972B19-74F5-EBDB-DB2A-A8A4D0B84B1F}"/>
              </a:ext>
            </a:extLst>
          </p:cNvPr>
          <p:cNvSpPr/>
          <p:nvPr/>
        </p:nvSpPr>
        <p:spPr>
          <a:xfrm>
            <a:off x="7457121" y="2337642"/>
            <a:ext cx="777834" cy="291549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012B33AC-50F5-879C-8023-AAB58ACF825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61872" y="2226623"/>
                <a:ext cx="5067676" cy="137699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182880" indent="-182880" algn="l" defTabSz="914400" rtl="0" eaLnBrk="1" latinLnBrk="0" hangingPunct="1">
                  <a:lnSpc>
                    <a:spcPct val="95000"/>
                  </a:lnSpc>
                  <a:spcBef>
                    <a:spcPts val="1400"/>
                  </a:spcBef>
                  <a:spcAft>
                    <a:spcPts val="200"/>
                  </a:spcAft>
                  <a:buClr>
                    <a:schemeClr val="accent1"/>
                  </a:buClr>
                  <a:buSzPct val="80000"/>
                  <a:buFont typeface="Arial" pitchFamily="34" charset="0"/>
                  <a:buChar char="•"/>
                  <a:defRPr sz="1800" kern="1200" spc="1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288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6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731520" indent="-18288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005840" indent="-18288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280160" indent="-18288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1600000" indent="-22860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900000" indent="-22860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2200000" indent="-22860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2500000" indent="-22860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uk-UA" dirty="0">
                    <a:latin typeface="YouTube Sans"/>
                  </a:rPr>
                  <a:t>Зокрема, вектор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uk-UA" dirty="0">
                    <a:latin typeface="YouTube Sans"/>
                  </a:rPr>
                  <a:t> є перевернутий</a:t>
                </a:r>
              </a:p>
              <a:p>
                <a:r>
                  <a:rPr lang="uk-UA" dirty="0">
                    <a:latin typeface="YouTube Sans"/>
                  </a:rPr>
                  <a:t>Який вплив це має на векторний добуток</a:t>
                </a:r>
                <a:r>
                  <a:rPr lang="en-US" dirty="0">
                    <a:latin typeface="YouTube Sans"/>
                  </a:rPr>
                  <a:t>?</a:t>
                </a:r>
              </a:p>
              <a:p>
                <a:endParaRPr lang="uk-UA" dirty="0">
                  <a:latin typeface="YouTube Sans"/>
                </a:endParaRPr>
              </a:p>
            </p:txBody>
          </p:sp>
        </mc:Choice>
        <mc:Fallback xmlns="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012B33AC-50F5-879C-8023-AAB58ACF82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1872" y="2226623"/>
                <a:ext cx="5067676" cy="1376997"/>
              </a:xfrm>
              <a:prstGeom prst="rect">
                <a:avLst/>
              </a:prstGeom>
              <a:blipFill>
                <a:blip r:embed="rId6"/>
                <a:stretch>
                  <a:fillRect l="-241" t="-30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D02D720-3823-65A1-60B3-A745E893FA94}"/>
                  </a:ext>
                </a:extLst>
              </p:cNvPr>
              <p:cNvSpPr txBox="1"/>
              <p:nvPr/>
            </p:nvSpPr>
            <p:spPr>
              <a:xfrm>
                <a:off x="1409351" y="5254289"/>
                <a:ext cx="234551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=−|</m:t>
                      </m:r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D02D720-3823-65A1-60B3-A745E893FA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9351" y="5254289"/>
                <a:ext cx="2345514" cy="276999"/>
              </a:xfrm>
              <a:prstGeom prst="rect">
                <a:avLst/>
              </a:prstGeom>
              <a:blipFill>
                <a:blip r:embed="rId7"/>
                <a:stretch>
                  <a:fillRect r="-2857" b="-4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4CB0364-218B-2049-0531-6F8A72501218}"/>
                  </a:ext>
                </a:extLst>
              </p:cNvPr>
              <p:cNvSpPr txBox="1"/>
              <p:nvPr/>
            </p:nvSpPr>
            <p:spPr>
              <a:xfrm>
                <a:off x="1409352" y="4531775"/>
                <a:ext cx="2954783" cy="2989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                 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4CB0364-218B-2049-0531-6F8A725012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9352" y="4531775"/>
                <a:ext cx="2954783" cy="298928"/>
              </a:xfrm>
              <a:prstGeom prst="rect">
                <a:avLst/>
              </a:prstGeom>
              <a:blipFill>
                <a:blip r:embed="rId8"/>
                <a:stretch>
                  <a:fillRect b="-204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C6BEAA0-1DB3-C2BC-A15C-CD2C0A920FF3}"/>
                  </a:ext>
                </a:extLst>
              </p:cNvPr>
              <p:cNvSpPr txBox="1"/>
              <p:nvPr/>
            </p:nvSpPr>
            <p:spPr>
              <a:xfrm>
                <a:off x="1409351" y="4854421"/>
                <a:ext cx="237609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                 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−|</m:t>
                      </m:r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C6BEAA0-1DB3-C2BC-A15C-CD2C0A920F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9351" y="4854421"/>
                <a:ext cx="2376099" cy="276999"/>
              </a:xfrm>
              <a:prstGeom prst="rect">
                <a:avLst/>
              </a:prstGeom>
              <a:blipFill>
                <a:blip r:embed="rId9"/>
                <a:stretch>
                  <a:fillRect r="-2821" b="-369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3">
            <a:extLst>
              <a:ext uri="{FF2B5EF4-FFF2-40B4-BE49-F238E27FC236}">
                <a16:creationId xmlns:a16="http://schemas.microsoft.com/office/drawing/2014/main" id="{90068DF9-C918-3295-798E-C19D43D20497}"/>
              </a:ext>
            </a:extLst>
          </p:cNvPr>
          <p:cNvSpPr/>
          <p:nvPr/>
        </p:nvSpPr>
        <p:spPr>
          <a:xfrm>
            <a:off x="1409350" y="5276930"/>
            <a:ext cx="2345513" cy="291549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D1B1E32-669C-71FD-3386-85F8E434499E}"/>
                  </a:ext>
                </a:extLst>
              </p:cNvPr>
              <p:cNvSpPr txBox="1"/>
              <p:nvPr/>
            </p:nvSpPr>
            <p:spPr>
              <a:xfrm>
                <a:off x="6879404" y="3605181"/>
                <a:ext cx="2513252" cy="5841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  <m:sub>
                          <m:r>
                            <a:rPr lang="en-US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d>
                            <m:dPr>
                              <m:ctrlPr>
                                <a:rPr lang="en-US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</m:d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d>
                            <m:dPr>
                              <m:ctrlPr>
                                <a:rPr lang="en-US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</m:num>
                        <m:den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d>
                            <m:dPr>
                              <m:ctrlPr>
                                <a:rPr lang="en-US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d>
                            <m:dPr>
                              <m:ctrlPr>
                                <a:rPr lang="en-US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D1B1E32-669C-71FD-3386-85F8E43449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9404" y="3605181"/>
                <a:ext cx="2513252" cy="58419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F629209-7D36-CF40-6A41-15A6CA0A2E0E}"/>
                  </a:ext>
                </a:extLst>
              </p:cNvPr>
              <p:cNvSpPr txBox="1"/>
              <p:nvPr/>
            </p:nvSpPr>
            <p:spPr>
              <a:xfrm>
                <a:off x="6879404" y="4282468"/>
                <a:ext cx="2683812" cy="5841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d>
                            <m:dPr>
                              <m:ctrlPr>
                                <a:rPr lang="en-US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d>
                            <m:dPr>
                              <m:ctrlPr>
                                <a:rPr lang="en-US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</m:num>
                        <m:den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d>
                            <m:dPr>
                              <m:ctrlPr>
                                <a:rPr lang="en-US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d>
                            <m:dPr>
                              <m:ctrlPr>
                                <a:rPr lang="en-US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F629209-7D36-CF40-6A41-15A6CA0A2E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9404" y="4282468"/>
                <a:ext cx="2683812" cy="58419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1678EAA-B708-A6B1-B79D-385EB028D216}"/>
                  </a:ext>
                </a:extLst>
              </p:cNvPr>
              <p:cNvSpPr txBox="1"/>
              <p:nvPr/>
            </p:nvSpPr>
            <p:spPr>
              <a:xfrm>
                <a:off x="6882290" y="4961562"/>
                <a:ext cx="2510366" cy="5725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𝐸𝑑𝑔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𝐴𝐵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d>
                            <m:dPr>
                              <m:ctrlPr>
                                <a:rPr lang="en-US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d>
                            <m:dPr>
                              <m:ctrlPr>
                                <a:rPr lang="en-US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1678EAA-B708-A6B1-B79D-385EB028D2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2290" y="4961562"/>
                <a:ext cx="2510366" cy="57259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32523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8" grpId="0" animBg="1"/>
      <p:bldP spid="9" grpId="0" animBg="1"/>
      <p:bldP spid="10" grpId="0"/>
      <p:bldP spid="11" grpId="0"/>
      <p:bldP spid="12" grpId="0"/>
      <p:bldP spid="13" grpId="0"/>
      <p:bldP spid="14" grpId="0" animBg="1"/>
      <p:bldP spid="15" grpId="0"/>
      <p:bldP spid="16" grpId="0"/>
      <p:bldP spid="1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6BB71D-B978-0DE5-73EF-D22631D636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>
                <a:latin typeface="YouTube Sans"/>
              </a:rPr>
              <a:t>Друга Інтерпретація</a:t>
            </a:r>
            <a:endParaRPr lang="en-US" dirty="0">
              <a:latin typeface="YouTube San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B60657-E732-06CA-0CBA-7934CF3D47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1"/>
            <a:ext cx="8595360" cy="463138"/>
          </a:xfrm>
        </p:spPr>
        <p:txBody>
          <a:bodyPr/>
          <a:lstStyle/>
          <a:p>
            <a:r>
              <a:rPr lang="uk-UA" dirty="0">
                <a:latin typeface="YouTube Sans"/>
              </a:rPr>
              <a:t>Можемо цей сам процес виконати в наступному рівнянні</a:t>
            </a:r>
            <a:endParaRPr lang="en-US" dirty="0">
              <a:latin typeface="YouTube San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A5A3035-DD91-797C-A69B-E2AD3922C0CE}"/>
                  </a:ext>
                </a:extLst>
              </p:cNvPr>
              <p:cNvSpPr txBox="1"/>
              <p:nvPr/>
            </p:nvSpPr>
            <p:spPr>
              <a:xfrm>
                <a:off x="4185723" y="2582467"/>
                <a:ext cx="308994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𝐸𝑑𝑔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𝐵𝐶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A5A3035-DD91-797C-A69B-E2AD3922C0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5723" y="2582467"/>
                <a:ext cx="3089948" cy="276999"/>
              </a:xfrm>
              <a:prstGeom prst="rect">
                <a:avLst/>
              </a:prstGeom>
              <a:blipFill>
                <a:blip r:embed="rId2"/>
                <a:stretch>
                  <a:fillRect l="-1972" b="-4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944F6D0-44FD-C841-8F72-0798B686FB3F}"/>
                  </a:ext>
                </a:extLst>
              </p:cNvPr>
              <p:cNvSpPr txBox="1"/>
              <p:nvPr/>
            </p:nvSpPr>
            <p:spPr>
              <a:xfrm>
                <a:off x="1280398" y="2432587"/>
                <a:ext cx="2522485" cy="5767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n-US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  <m:r>
                                    <a:rPr lang="en-US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</m:d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d>
                                <m:dPr>
                                  <m:ctrlPr>
                                    <a:rPr lang="en-US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𝐵</m:t>
                                  </m:r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n-US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  <m: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</m:d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d>
                                <m:dPr>
                                  <m:ctrlPr>
                                    <a:rPr lang="en-US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𝐶</m:t>
                                  </m:r>
                                  <m:r>
                                    <a:rPr lang="en-US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</m:d>
                            </m:e>
                          </m:d>
                        </m:den>
                      </m:f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944F6D0-44FD-C841-8F72-0798B686FB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0398" y="2432587"/>
                <a:ext cx="2522485" cy="57676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8C6DAE21-C357-8485-5EDB-C0155061C63F}"/>
              </a:ext>
            </a:extLst>
          </p:cNvPr>
          <p:cNvSpPr/>
          <p:nvPr/>
        </p:nvSpPr>
        <p:spPr>
          <a:xfrm>
            <a:off x="6359237" y="2583682"/>
            <a:ext cx="777834" cy="291549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B078556-CB55-0CF8-3C6A-B5484A29A113}"/>
              </a:ext>
            </a:extLst>
          </p:cNvPr>
          <p:cNvSpPr/>
          <p:nvPr/>
        </p:nvSpPr>
        <p:spPr>
          <a:xfrm>
            <a:off x="2923962" y="2429418"/>
            <a:ext cx="777834" cy="291549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E7735CD-A980-E00F-A873-9B5483772F55}"/>
                  </a:ext>
                </a:extLst>
              </p:cNvPr>
              <p:cNvSpPr txBox="1"/>
              <p:nvPr/>
            </p:nvSpPr>
            <p:spPr>
              <a:xfrm>
                <a:off x="1280398" y="3220317"/>
                <a:ext cx="2692660" cy="5767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n-US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  <m:r>
                                    <a:rPr lang="en-US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</m:d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uk-UA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en-US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𝐶</m:t>
                                  </m:r>
                                  <m:r>
                                    <a:rPr lang="en-US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</m:d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n-US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  <m: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</m:d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d>
                                <m:dPr>
                                  <m:ctrlPr>
                                    <a:rPr lang="en-US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𝐶</m:t>
                                  </m:r>
                                  <m:r>
                                    <a:rPr lang="en-US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</m:d>
                            </m:e>
                          </m:d>
                        </m:den>
                      </m:f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E7735CD-A980-E00F-A873-9B5483772F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0398" y="3220317"/>
                <a:ext cx="2692660" cy="57676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39089DE-C0F0-452C-6F9E-312F4F05D16F}"/>
                  </a:ext>
                </a:extLst>
              </p:cNvPr>
              <p:cNvSpPr txBox="1"/>
              <p:nvPr/>
            </p:nvSpPr>
            <p:spPr>
              <a:xfrm>
                <a:off x="1261872" y="4643739"/>
                <a:ext cx="2508956" cy="5651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𝐸𝑑𝑔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𝐵𝐶</m:t>
                              </m:r>
                            </m:sub>
                          </m:sSub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n-US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  <m: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</m:d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d>
                                <m:dPr>
                                  <m:ctrlPr>
                                    <a:rPr lang="en-US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𝐶</m:t>
                                  </m:r>
                                  <m:r>
                                    <a:rPr lang="en-US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</m:d>
                            </m:e>
                          </m:d>
                        </m:den>
                      </m:f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39089DE-C0F0-452C-6F9E-312F4F05D1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1872" y="4643739"/>
                <a:ext cx="2508956" cy="565155"/>
              </a:xfrm>
              <a:prstGeom prst="rect">
                <a:avLst/>
              </a:prstGeom>
              <a:blipFill>
                <a:blip r:embed="rId5"/>
                <a:stretch>
                  <a:fillRect b="-1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66FBA1F-1A51-4035-B4F6-51460BDE026B}"/>
                  </a:ext>
                </a:extLst>
              </p:cNvPr>
              <p:cNvSpPr txBox="1"/>
              <p:nvPr/>
            </p:nvSpPr>
            <p:spPr>
              <a:xfrm>
                <a:off x="1280398" y="3932028"/>
                <a:ext cx="2692660" cy="5767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uk-UA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n-US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  <m:r>
                                    <a:rPr lang="en-US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</m:d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d>
                                <m:dPr>
                                  <m:ctrlPr>
                                    <a:rPr lang="en-US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𝐶</m:t>
                                  </m:r>
                                  <m:r>
                                    <a:rPr lang="en-US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</m:d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n-US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  <m: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</m:d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d>
                                <m:dPr>
                                  <m:ctrlPr>
                                    <a:rPr lang="en-US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𝐶</m:t>
                                  </m:r>
                                  <m:r>
                                    <a:rPr lang="en-US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</m:d>
                            </m:e>
                          </m:d>
                        </m:den>
                      </m:f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66FBA1F-1A51-4035-B4F6-51460BDE02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0398" y="3932028"/>
                <a:ext cx="2692660" cy="57676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18763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 animBg="1"/>
      <p:bldP spid="7" grpId="0" animBg="1"/>
      <p:bldP spid="8" grpId="0"/>
      <p:bldP spid="9" grpId="0"/>
      <p:bldP spid="10" grpId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25184A-CCCC-BC22-A4A2-61579467F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>
                <a:latin typeface="YouTube Sans"/>
              </a:rPr>
              <a:t>Друга Інтерпретація</a:t>
            </a:r>
            <a:endParaRPr lang="en-US" dirty="0">
              <a:latin typeface="YouTube San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1D7185-4ACF-7F99-2C2F-67F1543CB2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4607149" cy="3758183"/>
          </a:xfrm>
        </p:spPr>
        <p:txBody>
          <a:bodyPr>
            <a:normAutofit/>
          </a:bodyPr>
          <a:lstStyle/>
          <a:p>
            <a:r>
              <a:rPr lang="uk-UA" dirty="0">
                <a:latin typeface="YouTube Sans"/>
              </a:rPr>
              <a:t>Остання формула є трохи більш складна</a:t>
            </a:r>
          </a:p>
          <a:p>
            <a:r>
              <a:rPr lang="uk-UA" dirty="0">
                <a:latin typeface="YouTube Sans"/>
              </a:rPr>
              <a:t>Наведемо геометричний аргумент, чому вони однакові</a:t>
            </a:r>
            <a:endParaRPr lang="en-US" dirty="0">
              <a:latin typeface="YouTube Sans"/>
            </a:endParaRPr>
          </a:p>
          <a:p>
            <a:endParaRPr lang="uk-UA" dirty="0">
              <a:latin typeface="YouTube San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DBD1EC4-D9BC-18FB-8199-D4B73B9C710F}"/>
                  </a:ext>
                </a:extLst>
              </p:cNvPr>
              <p:cNvSpPr txBox="1"/>
              <p:nvPr/>
            </p:nvSpPr>
            <p:spPr>
              <a:xfrm>
                <a:off x="7117173" y="1938084"/>
                <a:ext cx="30617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𝐸𝑑𝑔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𝐶𝐴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DBD1EC4-D9BC-18FB-8199-D4B73B9C71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7173" y="1938084"/>
                <a:ext cx="3061736" cy="276999"/>
              </a:xfrm>
              <a:prstGeom prst="rect">
                <a:avLst/>
              </a:prstGeom>
              <a:blipFill>
                <a:blip r:embed="rId2"/>
                <a:stretch>
                  <a:fillRect l="-1992" b="-4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91DD31E-7DF3-7E62-8578-4941BB0EEC1E}"/>
                  </a:ext>
                </a:extLst>
              </p:cNvPr>
              <p:cNvSpPr txBox="1"/>
              <p:nvPr/>
            </p:nvSpPr>
            <p:spPr>
              <a:xfrm>
                <a:off x="7117173" y="2461845"/>
                <a:ext cx="2507610" cy="5841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  <m:sub>
                          <m:r>
                            <a:rPr lang="en-US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d>
                            <m:dPr>
                              <m:ctrlPr>
                                <a:rPr lang="en-US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d>
                            <m:dPr>
                              <m:ctrlPr>
                                <a:rPr lang="en-US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</m:d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</m:num>
                        <m:den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d>
                            <m:dPr>
                              <m:ctrlPr>
                                <a:rPr lang="en-US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d>
                            <m:dPr>
                              <m:ctrlPr>
                                <a:rPr lang="en-US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91DD31E-7DF3-7E62-8578-4941BB0EEC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7173" y="2461845"/>
                <a:ext cx="2507610" cy="5841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A26304BA-BE74-26CF-29E2-5BDA47A9EB2D}"/>
              </a:ext>
            </a:extLst>
          </p:cNvPr>
          <p:cNvSpPr/>
          <p:nvPr/>
        </p:nvSpPr>
        <p:spPr>
          <a:xfrm>
            <a:off x="9286840" y="1945282"/>
            <a:ext cx="777834" cy="291549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05CD18F-59A5-E04A-2150-C6E7D52C0C47}"/>
              </a:ext>
            </a:extLst>
          </p:cNvPr>
          <p:cNvSpPr/>
          <p:nvPr/>
        </p:nvSpPr>
        <p:spPr>
          <a:xfrm>
            <a:off x="7707430" y="2449093"/>
            <a:ext cx="777834" cy="291549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F37B8D2-AB3C-3254-92E7-B9D58D1D140C}"/>
              </a:ext>
            </a:extLst>
          </p:cNvPr>
          <p:cNvSpPr/>
          <p:nvPr/>
        </p:nvSpPr>
        <p:spPr>
          <a:xfrm>
            <a:off x="8741804" y="2440097"/>
            <a:ext cx="777834" cy="291549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A7E97C3-BC23-4814-5052-DAF40C47EB19}"/>
              </a:ext>
            </a:extLst>
          </p:cNvPr>
          <p:cNvSpPr/>
          <p:nvPr/>
        </p:nvSpPr>
        <p:spPr>
          <a:xfrm>
            <a:off x="8273847" y="1945281"/>
            <a:ext cx="777834" cy="291549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D0787DF-6AA7-3743-D804-9654B44335D6}"/>
              </a:ext>
            </a:extLst>
          </p:cNvPr>
          <p:cNvSpPr txBox="1"/>
          <p:nvPr/>
        </p:nvSpPr>
        <p:spPr>
          <a:xfrm>
            <a:off x="9624783" y="3613666"/>
            <a:ext cx="1598427" cy="646331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uk-UA" dirty="0">
                <a:solidFill>
                  <a:schemeClr val="bg1"/>
                </a:solidFill>
                <a:latin typeface="YouTube Sans"/>
              </a:rPr>
              <a:t>Перевернуті вектори</a:t>
            </a:r>
            <a:endParaRPr lang="en-US" dirty="0">
              <a:solidFill>
                <a:schemeClr val="bg1"/>
              </a:solidFill>
              <a:latin typeface="YouTube San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93E527-7435-BA69-E285-B00A19795079}"/>
              </a:ext>
            </a:extLst>
          </p:cNvPr>
          <p:cNvSpPr txBox="1"/>
          <p:nvPr/>
        </p:nvSpPr>
        <p:spPr>
          <a:xfrm>
            <a:off x="8327384" y="1291753"/>
            <a:ext cx="1727927" cy="369332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r>
              <a:rPr lang="uk-UA" dirty="0">
                <a:solidFill>
                  <a:schemeClr val="bg1"/>
                </a:solidFill>
                <a:latin typeface="YouTube Sans"/>
              </a:rPr>
              <a:t>Інші вектори</a:t>
            </a:r>
            <a:endParaRPr lang="en-US" dirty="0">
              <a:solidFill>
                <a:schemeClr val="bg1"/>
              </a:solidFill>
              <a:latin typeface="YouTube Sans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50F461A-233D-4B32-2300-1F73A907ED61}"/>
              </a:ext>
            </a:extLst>
          </p:cNvPr>
          <p:cNvCxnSpPr>
            <a:stCxn id="12" idx="0"/>
            <a:endCxn id="6" idx="2"/>
          </p:cNvCxnSpPr>
          <p:nvPr/>
        </p:nvCxnSpPr>
        <p:spPr>
          <a:xfrm flipH="1" flipV="1">
            <a:off x="9675757" y="2236831"/>
            <a:ext cx="748240" cy="1376835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6077EE2-DB74-9B92-B4E7-90C99A59B080}"/>
              </a:ext>
            </a:extLst>
          </p:cNvPr>
          <p:cNvCxnSpPr>
            <a:cxnSpLocks/>
            <a:stCxn id="12" idx="1"/>
            <a:endCxn id="7" idx="2"/>
          </p:cNvCxnSpPr>
          <p:nvPr/>
        </p:nvCxnSpPr>
        <p:spPr>
          <a:xfrm flipH="1" flipV="1">
            <a:off x="8096347" y="2740642"/>
            <a:ext cx="1528436" cy="1196190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DF58088-6D6D-3EC0-D1AE-C22FD1592482}"/>
              </a:ext>
            </a:extLst>
          </p:cNvPr>
          <p:cNvCxnSpPr>
            <a:cxnSpLocks/>
            <a:stCxn id="13" idx="2"/>
            <a:endCxn id="8" idx="0"/>
          </p:cNvCxnSpPr>
          <p:nvPr/>
        </p:nvCxnSpPr>
        <p:spPr>
          <a:xfrm flipH="1">
            <a:off x="9130721" y="1661085"/>
            <a:ext cx="60627" cy="779012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3F0377C-B7DD-451E-A0E5-A99E0721369F}"/>
              </a:ext>
            </a:extLst>
          </p:cNvPr>
          <p:cNvCxnSpPr>
            <a:cxnSpLocks/>
            <a:stCxn id="13" idx="2"/>
            <a:endCxn id="4" idx="0"/>
          </p:cNvCxnSpPr>
          <p:nvPr/>
        </p:nvCxnSpPr>
        <p:spPr>
          <a:xfrm flipH="1">
            <a:off x="8648041" y="1661085"/>
            <a:ext cx="543307" cy="276999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8377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2" grpId="0" animBg="1"/>
      <p:bldP spid="13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6E28C8-5BED-3B69-C3D3-42D3F38B0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>
                <a:latin typeface="YouTube Sans"/>
              </a:rPr>
              <a:t>Друга Інтерпретація</a:t>
            </a:r>
            <a:endParaRPr lang="en-US" dirty="0">
              <a:latin typeface="YouTube San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07D99E3-734E-E8DF-FE5F-2329079AECF4}"/>
                  </a:ext>
                </a:extLst>
              </p:cNvPr>
              <p:cNvSpPr txBox="1"/>
              <p:nvPr/>
            </p:nvSpPr>
            <p:spPr>
              <a:xfrm>
                <a:off x="5964946" y="2457932"/>
                <a:ext cx="22262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07D99E3-734E-E8DF-FE5F-2329079AEC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4946" y="2457932"/>
                <a:ext cx="222625" cy="276999"/>
              </a:xfrm>
              <a:prstGeom prst="rect">
                <a:avLst/>
              </a:prstGeom>
              <a:blipFill>
                <a:blip r:embed="rId2"/>
                <a:stretch>
                  <a:fillRect l="-25000" r="-19444"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9E6A4771-7371-1E63-9B9B-718BF9A6CA13}"/>
              </a:ext>
            </a:extLst>
          </p:cNvPr>
          <p:cNvCxnSpPr>
            <a:cxnSpLocks/>
          </p:cNvCxnSpPr>
          <p:nvPr/>
        </p:nvCxnSpPr>
        <p:spPr>
          <a:xfrm flipV="1">
            <a:off x="3740455" y="2700311"/>
            <a:ext cx="2144038" cy="198644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44CED2FD-DE23-3114-D2EA-2B9789E14B3E}"/>
              </a:ext>
            </a:extLst>
          </p:cNvPr>
          <p:cNvCxnSpPr>
            <a:cxnSpLocks/>
          </p:cNvCxnSpPr>
          <p:nvPr/>
        </p:nvCxnSpPr>
        <p:spPr>
          <a:xfrm>
            <a:off x="5884493" y="2700311"/>
            <a:ext cx="1303739" cy="261593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79B90EA3-BBF4-0350-A29F-03E403D2D78C}"/>
                  </a:ext>
                </a:extLst>
              </p:cNvPr>
              <p:cNvSpPr txBox="1"/>
              <p:nvPr/>
            </p:nvSpPr>
            <p:spPr>
              <a:xfrm>
                <a:off x="5964946" y="2457932"/>
                <a:ext cx="49917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79B90EA3-BBF4-0350-A29F-03E403D2D7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4946" y="2457932"/>
                <a:ext cx="499176" cy="276999"/>
              </a:xfrm>
              <a:prstGeom prst="rect">
                <a:avLst/>
              </a:prstGeom>
              <a:blipFill>
                <a:blip r:embed="rId3"/>
                <a:stretch>
                  <a:fillRect l="-9877" r="-2469" b="-195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8AEF9A3-63AF-AF27-1BD1-0DC831878B32}"/>
                  </a:ext>
                </a:extLst>
              </p:cNvPr>
              <p:cNvSpPr txBox="1"/>
              <p:nvPr/>
            </p:nvSpPr>
            <p:spPr>
              <a:xfrm>
                <a:off x="5526980" y="3718636"/>
                <a:ext cx="21243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8AEF9A3-63AF-AF27-1BD1-0DC831878B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6980" y="3718636"/>
                <a:ext cx="212430" cy="276999"/>
              </a:xfrm>
              <a:prstGeom prst="rect">
                <a:avLst/>
              </a:prstGeom>
              <a:blipFill>
                <a:blip r:embed="rId4"/>
                <a:stretch>
                  <a:fillRect l="-25714" r="-20000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3BA8A24D-C881-6EF4-DF9D-BA997059A3B7}"/>
                  </a:ext>
                </a:extLst>
              </p:cNvPr>
              <p:cNvSpPr txBox="1"/>
              <p:nvPr/>
            </p:nvSpPr>
            <p:spPr>
              <a:xfrm>
                <a:off x="4568492" y="3847141"/>
                <a:ext cx="780254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3BA8A24D-C881-6EF4-DF9D-BA997059A3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8492" y="3847141"/>
                <a:ext cx="780254" cy="276999"/>
              </a:xfrm>
              <a:prstGeom prst="rect">
                <a:avLst/>
              </a:prstGeom>
              <a:blipFill>
                <a:blip r:embed="rId5"/>
                <a:stretch>
                  <a:fillRect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0A2EE41E-24EA-6AED-8EDF-0F3DC5C83853}"/>
              </a:ext>
            </a:extLst>
          </p:cNvPr>
          <p:cNvCxnSpPr>
            <a:cxnSpLocks/>
          </p:cNvCxnSpPr>
          <p:nvPr/>
        </p:nvCxnSpPr>
        <p:spPr>
          <a:xfrm>
            <a:off x="3740455" y="4686753"/>
            <a:ext cx="3447777" cy="629493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4368EDC8-8F9B-5FF4-6185-EE00BBC369A5}"/>
              </a:ext>
            </a:extLst>
          </p:cNvPr>
          <p:cNvCxnSpPr>
            <a:cxnSpLocks/>
          </p:cNvCxnSpPr>
          <p:nvPr/>
        </p:nvCxnSpPr>
        <p:spPr>
          <a:xfrm flipH="1">
            <a:off x="3740455" y="4048176"/>
            <a:ext cx="1940702" cy="645863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F7AB0C11-3107-2248-1C99-658D32CB2733}"/>
              </a:ext>
            </a:extLst>
          </p:cNvPr>
          <p:cNvCxnSpPr>
            <a:cxnSpLocks/>
          </p:cNvCxnSpPr>
          <p:nvPr/>
        </p:nvCxnSpPr>
        <p:spPr>
          <a:xfrm flipH="1" flipV="1">
            <a:off x="5786449" y="4048176"/>
            <a:ext cx="1401783" cy="126807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CD3FB8CA-6DBC-F9F8-B5F1-9E29CEC21E39}"/>
                  </a:ext>
                </a:extLst>
              </p:cNvPr>
              <p:cNvSpPr txBox="1"/>
              <p:nvPr/>
            </p:nvSpPr>
            <p:spPr>
              <a:xfrm>
                <a:off x="3219444" y="4537898"/>
                <a:ext cx="49372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  <m:sub>
                          <m:r>
                            <a:rPr lang="en-US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CD3FB8CA-6DBC-F9F8-B5F1-9E29CEC21E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9444" y="4537898"/>
                <a:ext cx="493725" cy="276999"/>
              </a:xfrm>
              <a:prstGeom prst="rect">
                <a:avLst/>
              </a:prstGeom>
              <a:blipFill>
                <a:blip r:embed="rId6"/>
                <a:stretch>
                  <a:fillRect l="-8642" r="-3704" b="-195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B983A56D-22AC-B31A-0CFF-8D4FB105B05D}"/>
                  </a:ext>
                </a:extLst>
              </p:cNvPr>
              <p:cNvSpPr txBox="1"/>
              <p:nvPr/>
            </p:nvSpPr>
            <p:spPr>
              <a:xfrm>
                <a:off x="7161004" y="5350221"/>
                <a:ext cx="49398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B983A56D-22AC-B31A-0CFF-8D4FB105B0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1004" y="5350221"/>
                <a:ext cx="493981" cy="276999"/>
              </a:xfrm>
              <a:prstGeom prst="rect">
                <a:avLst/>
              </a:prstGeom>
              <a:blipFill>
                <a:blip r:embed="rId7"/>
                <a:stretch>
                  <a:fillRect l="-9877" r="-2469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2DC4B31-53CF-67F9-C267-24C670F2D21F}"/>
                  </a:ext>
                </a:extLst>
              </p:cNvPr>
              <p:cNvSpPr txBox="1"/>
              <p:nvPr/>
            </p:nvSpPr>
            <p:spPr>
              <a:xfrm>
                <a:off x="1103684" y="1997275"/>
                <a:ext cx="2507610" cy="5841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  <m:sub>
                          <m:r>
                            <a:rPr lang="en-US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d>
                            <m:dPr>
                              <m:ctrlPr>
                                <a:rPr lang="en-US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d>
                            <m:dPr>
                              <m:ctrlPr>
                                <a:rPr lang="en-US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</m:d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</m:num>
                        <m:den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d>
                            <m:dPr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d>
                            <m:dPr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2DC4B31-53CF-67F9-C267-24C670F2D2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3684" y="1997275"/>
                <a:ext cx="2507610" cy="5841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D01FB4C3-BC80-1800-AAC0-AF695753ED8D}"/>
                  </a:ext>
                </a:extLst>
              </p:cNvPr>
              <p:cNvSpPr txBox="1"/>
              <p:nvPr/>
            </p:nvSpPr>
            <p:spPr>
              <a:xfrm>
                <a:off x="3949756" y="1997275"/>
                <a:ext cx="30617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𝐸𝑑𝑔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𝐶𝐴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D01FB4C3-BC80-1800-AAC0-AF695753ED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9756" y="1997275"/>
                <a:ext cx="3061736" cy="276999"/>
              </a:xfrm>
              <a:prstGeom prst="rect">
                <a:avLst/>
              </a:prstGeom>
              <a:blipFill>
                <a:blip r:embed="rId9"/>
                <a:stretch>
                  <a:fillRect l="-1992" b="-4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C285BFEE-721C-28B4-551D-A4F39FD5D9DA}"/>
                  </a:ext>
                </a:extLst>
              </p:cNvPr>
              <p:cNvSpPr txBox="1"/>
              <p:nvPr/>
            </p:nvSpPr>
            <p:spPr>
              <a:xfrm>
                <a:off x="5184098" y="5307212"/>
                <a:ext cx="780254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C285BFEE-721C-28B4-551D-A4F39FD5D9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4098" y="5307212"/>
                <a:ext cx="780254" cy="276999"/>
              </a:xfrm>
              <a:prstGeom prst="rect">
                <a:avLst/>
              </a:prstGeom>
              <a:blipFill>
                <a:blip r:embed="rId10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DECBC5EA-24AC-6E56-983A-3B50D1FB0BE3}"/>
              </a:ext>
            </a:extLst>
          </p:cNvPr>
          <p:cNvSpPr/>
          <p:nvPr/>
        </p:nvSpPr>
        <p:spPr>
          <a:xfrm>
            <a:off x="1598554" y="1997275"/>
            <a:ext cx="2012739" cy="276999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85EDEA6-BC45-9291-BCDF-9EEB5D6F1EE3}"/>
              </a:ext>
            </a:extLst>
          </p:cNvPr>
          <p:cNvSpPr/>
          <p:nvPr/>
        </p:nvSpPr>
        <p:spPr>
          <a:xfrm>
            <a:off x="5681157" y="3997988"/>
            <a:ext cx="105292" cy="10037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5B7A426-BC8F-8B3A-B971-AFC32BC1DC51}"/>
              </a:ext>
            </a:extLst>
          </p:cNvPr>
          <p:cNvSpPr/>
          <p:nvPr/>
        </p:nvSpPr>
        <p:spPr>
          <a:xfrm>
            <a:off x="2170878" y="1997275"/>
            <a:ext cx="296028" cy="276999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8465EBA-6346-A84C-EA65-D82AE7F2D12C}"/>
              </a:ext>
            </a:extLst>
          </p:cNvPr>
          <p:cNvSpPr/>
          <p:nvPr/>
        </p:nvSpPr>
        <p:spPr>
          <a:xfrm>
            <a:off x="3191630" y="1997274"/>
            <a:ext cx="296028" cy="276999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F67C6C0-ABE0-9E77-AA1C-606B51B1752F}"/>
                  </a:ext>
                </a:extLst>
              </p:cNvPr>
              <p:cNvSpPr txBox="1"/>
              <p:nvPr/>
            </p:nvSpPr>
            <p:spPr>
              <a:xfrm>
                <a:off x="1103684" y="2700597"/>
                <a:ext cx="2670539" cy="5841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  <m:sub>
                          <m:r>
                            <a:rPr lang="en-US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d>
                            <m:dPr>
                              <m:ctrlPr>
                                <a:rPr lang="en-US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en-US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</m:num>
                        <m:den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d>
                            <m:dPr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d>
                            <m:dPr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F67C6C0-ABE0-9E77-AA1C-606B51B175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3684" y="2700597"/>
                <a:ext cx="2670539" cy="58419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6E68CEE-23C0-BF4E-BA4E-7157E2A1DB1F}"/>
                  </a:ext>
                </a:extLst>
              </p:cNvPr>
              <p:cNvSpPr txBox="1"/>
              <p:nvPr/>
            </p:nvSpPr>
            <p:spPr>
              <a:xfrm>
                <a:off x="1107568" y="3411436"/>
                <a:ext cx="2670539" cy="5841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  <m:sub>
                          <m:r>
                            <a:rPr lang="en-US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d>
                            <m:dPr>
                              <m:ctrlPr>
                                <a:rPr lang="en-US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d>
                            <m:dPr>
                              <m:ctrlPr>
                                <a:rPr lang="en-US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</m:num>
                        <m:den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d>
                            <m:dPr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d>
                            <m:dPr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6E68CEE-23C0-BF4E-BA4E-7157E2A1DB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7568" y="3411436"/>
                <a:ext cx="2670539" cy="584199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68271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/>
      <p:bldP spid="61" grpId="0"/>
      <p:bldP spid="4" grpId="0" animBg="1"/>
      <p:bldP spid="4" grpId="1" animBg="1"/>
      <p:bldP spid="17" grpId="0" animBg="1"/>
      <p:bldP spid="17" grpId="1" animBg="1"/>
      <p:bldP spid="18" grpId="0" animBg="1"/>
      <p:bldP spid="18" grpId="1" animBg="1"/>
      <p:bldP spid="19" grpId="0"/>
      <p:bldP spid="2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6E28C8-5BED-3B69-C3D3-42D3F38B0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>
                <a:latin typeface="YouTube Sans"/>
              </a:rPr>
              <a:t>Друга Інтерпретація</a:t>
            </a:r>
            <a:endParaRPr lang="en-US" dirty="0">
              <a:latin typeface="YouTube San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07D99E3-734E-E8DF-FE5F-2329079AECF4}"/>
                  </a:ext>
                </a:extLst>
              </p:cNvPr>
              <p:cNvSpPr txBox="1"/>
              <p:nvPr/>
            </p:nvSpPr>
            <p:spPr>
              <a:xfrm>
                <a:off x="5964946" y="2457932"/>
                <a:ext cx="22262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07D99E3-734E-E8DF-FE5F-2329079AEC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4946" y="2457932"/>
                <a:ext cx="222625" cy="276999"/>
              </a:xfrm>
              <a:prstGeom prst="rect">
                <a:avLst/>
              </a:prstGeom>
              <a:blipFill>
                <a:blip r:embed="rId2"/>
                <a:stretch>
                  <a:fillRect l="-25000" r="-19444"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9E6A4771-7371-1E63-9B9B-718BF9A6CA13}"/>
              </a:ext>
            </a:extLst>
          </p:cNvPr>
          <p:cNvCxnSpPr>
            <a:cxnSpLocks/>
          </p:cNvCxnSpPr>
          <p:nvPr/>
        </p:nvCxnSpPr>
        <p:spPr>
          <a:xfrm flipV="1">
            <a:off x="3740455" y="2700311"/>
            <a:ext cx="2144038" cy="198644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44CED2FD-DE23-3114-D2EA-2B9789E14B3E}"/>
              </a:ext>
            </a:extLst>
          </p:cNvPr>
          <p:cNvCxnSpPr>
            <a:cxnSpLocks/>
          </p:cNvCxnSpPr>
          <p:nvPr/>
        </p:nvCxnSpPr>
        <p:spPr>
          <a:xfrm>
            <a:off x="5884493" y="2700311"/>
            <a:ext cx="1303739" cy="261593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79B90EA3-BBF4-0350-A29F-03E403D2D78C}"/>
                  </a:ext>
                </a:extLst>
              </p:cNvPr>
              <p:cNvSpPr txBox="1"/>
              <p:nvPr/>
            </p:nvSpPr>
            <p:spPr>
              <a:xfrm>
                <a:off x="5964946" y="2457932"/>
                <a:ext cx="49917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79B90EA3-BBF4-0350-A29F-03E403D2D7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4946" y="2457932"/>
                <a:ext cx="499176" cy="276999"/>
              </a:xfrm>
              <a:prstGeom prst="rect">
                <a:avLst/>
              </a:prstGeom>
              <a:blipFill>
                <a:blip r:embed="rId3"/>
                <a:stretch>
                  <a:fillRect l="-9877" r="-2469" b="-195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8AEF9A3-63AF-AF27-1BD1-0DC831878B32}"/>
                  </a:ext>
                </a:extLst>
              </p:cNvPr>
              <p:cNvSpPr txBox="1"/>
              <p:nvPr/>
            </p:nvSpPr>
            <p:spPr>
              <a:xfrm>
                <a:off x="5526980" y="3718636"/>
                <a:ext cx="21243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8AEF9A3-63AF-AF27-1BD1-0DC831878B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6980" y="3718636"/>
                <a:ext cx="212430" cy="276999"/>
              </a:xfrm>
              <a:prstGeom prst="rect">
                <a:avLst/>
              </a:prstGeom>
              <a:blipFill>
                <a:blip r:embed="rId4"/>
                <a:stretch>
                  <a:fillRect l="-25714" r="-20000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3BA8A24D-C881-6EF4-DF9D-BA997059A3B7}"/>
                  </a:ext>
                </a:extLst>
              </p:cNvPr>
              <p:cNvSpPr txBox="1"/>
              <p:nvPr/>
            </p:nvSpPr>
            <p:spPr>
              <a:xfrm>
                <a:off x="4568492" y="3847141"/>
                <a:ext cx="780254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3BA8A24D-C881-6EF4-DF9D-BA997059A3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8492" y="3847141"/>
                <a:ext cx="780254" cy="276999"/>
              </a:xfrm>
              <a:prstGeom prst="rect">
                <a:avLst/>
              </a:prstGeom>
              <a:blipFill>
                <a:blip r:embed="rId5"/>
                <a:stretch>
                  <a:fillRect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0A2EE41E-24EA-6AED-8EDF-0F3DC5C83853}"/>
              </a:ext>
            </a:extLst>
          </p:cNvPr>
          <p:cNvCxnSpPr>
            <a:cxnSpLocks/>
          </p:cNvCxnSpPr>
          <p:nvPr/>
        </p:nvCxnSpPr>
        <p:spPr>
          <a:xfrm>
            <a:off x="3740455" y="4686753"/>
            <a:ext cx="3447777" cy="629493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4368EDC8-8F9B-5FF4-6185-EE00BBC369A5}"/>
              </a:ext>
            </a:extLst>
          </p:cNvPr>
          <p:cNvCxnSpPr>
            <a:cxnSpLocks/>
          </p:cNvCxnSpPr>
          <p:nvPr/>
        </p:nvCxnSpPr>
        <p:spPr>
          <a:xfrm flipV="1">
            <a:off x="3774223" y="4048176"/>
            <a:ext cx="1906934" cy="634035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F7AB0C11-3107-2248-1C99-658D32CB2733}"/>
              </a:ext>
            </a:extLst>
          </p:cNvPr>
          <p:cNvCxnSpPr>
            <a:cxnSpLocks/>
          </p:cNvCxnSpPr>
          <p:nvPr/>
        </p:nvCxnSpPr>
        <p:spPr>
          <a:xfrm flipH="1" flipV="1">
            <a:off x="5786449" y="4048176"/>
            <a:ext cx="1401783" cy="126807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CD3FB8CA-6DBC-F9F8-B5F1-9E29CEC21E39}"/>
                  </a:ext>
                </a:extLst>
              </p:cNvPr>
              <p:cNvSpPr txBox="1"/>
              <p:nvPr/>
            </p:nvSpPr>
            <p:spPr>
              <a:xfrm>
                <a:off x="3219444" y="4537898"/>
                <a:ext cx="49372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  <m:sub>
                          <m:r>
                            <a:rPr lang="en-US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CD3FB8CA-6DBC-F9F8-B5F1-9E29CEC21E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9444" y="4537898"/>
                <a:ext cx="493725" cy="276999"/>
              </a:xfrm>
              <a:prstGeom prst="rect">
                <a:avLst/>
              </a:prstGeom>
              <a:blipFill>
                <a:blip r:embed="rId6"/>
                <a:stretch>
                  <a:fillRect l="-8642" r="-3704" b="-195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B983A56D-22AC-B31A-0CFF-8D4FB105B05D}"/>
                  </a:ext>
                </a:extLst>
              </p:cNvPr>
              <p:cNvSpPr txBox="1"/>
              <p:nvPr/>
            </p:nvSpPr>
            <p:spPr>
              <a:xfrm>
                <a:off x="7161004" y="5350221"/>
                <a:ext cx="49398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B983A56D-22AC-B31A-0CFF-8D4FB105B0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1004" y="5350221"/>
                <a:ext cx="493981" cy="276999"/>
              </a:xfrm>
              <a:prstGeom prst="rect">
                <a:avLst/>
              </a:prstGeom>
              <a:blipFill>
                <a:blip r:embed="rId7"/>
                <a:stretch>
                  <a:fillRect l="-9877" r="-2469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2DC4B31-53CF-67F9-C267-24C670F2D21F}"/>
                  </a:ext>
                </a:extLst>
              </p:cNvPr>
              <p:cNvSpPr txBox="1"/>
              <p:nvPr/>
            </p:nvSpPr>
            <p:spPr>
              <a:xfrm>
                <a:off x="1103684" y="1997275"/>
                <a:ext cx="2507610" cy="5841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  <m:sub>
                          <m:r>
                            <a:rPr lang="en-US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d>
                            <m:dPr>
                              <m:ctrlPr>
                                <a:rPr lang="en-US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d>
                            <m:dPr>
                              <m:ctrlPr>
                                <a:rPr lang="en-US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</m:d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</m:num>
                        <m:den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d>
                            <m:dPr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d>
                            <m:dPr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2DC4B31-53CF-67F9-C267-24C670F2D2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3684" y="1997275"/>
                <a:ext cx="2507610" cy="5841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D01FB4C3-BC80-1800-AAC0-AF695753ED8D}"/>
                  </a:ext>
                </a:extLst>
              </p:cNvPr>
              <p:cNvSpPr txBox="1"/>
              <p:nvPr/>
            </p:nvSpPr>
            <p:spPr>
              <a:xfrm>
                <a:off x="3949756" y="1997275"/>
                <a:ext cx="30617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𝐸𝑑𝑔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𝐶𝐴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D01FB4C3-BC80-1800-AAC0-AF695753ED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9756" y="1997275"/>
                <a:ext cx="3061736" cy="276999"/>
              </a:xfrm>
              <a:prstGeom prst="rect">
                <a:avLst/>
              </a:prstGeom>
              <a:blipFill>
                <a:blip r:embed="rId9"/>
                <a:stretch>
                  <a:fillRect l="-1992" b="-4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C285BFEE-721C-28B4-551D-A4F39FD5D9DA}"/>
                  </a:ext>
                </a:extLst>
              </p:cNvPr>
              <p:cNvSpPr txBox="1"/>
              <p:nvPr/>
            </p:nvSpPr>
            <p:spPr>
              <a:xfrm>
                <a:off x="5184098" y="5307212"/>
                <a:ext cx="780254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C285BFEE-721C-28B4-551D-A4F39FD5D9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4098" y="5307212"/>
                <a:ext cx="780254" cy="276999"/>
              </a:xfrm>
              <a:prstGeom prst="rect">
                <a:avLst/>
              </a:prstGeom>
              <a:blipFill>
                <a:blip r:embed="rId10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F67C6C0-ABE0-9E77-AA1C-606B51B1752F}"/>
                  </a:ext>
                </a:extLst>
              </p:cNvPr>
              <p:cNvSpPr txBox="1"/>
              <p:nvPr/>
            </p:nvSpPr>
            <p:spPr>
              <a:xfrm>
                <a:off x="1103684" y="2700597"/>
                <a:ext cx="2670539" cy="5841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  <m:sub>
                          <m:r>
                            <a:rPr lang="en-US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d>
                            <m:dPr>
                              <m:ctrlPr>
                                <a:rPr lang="en-US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en-US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</m:num>
                        <m:den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d>
                            <m:dPr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d>
                            <m:dPr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F67C6C0-ABE0-9E77-AA1C-606B51B175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3684" y="2700597"/>
                <a:ext cx="2670539" cy="58419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6E68CEE-23C0-BF4E-BA4E-7157E2A1DB1F}"/>
                  </a:ext>
                </a:extLst>
              </p:cNvPr>
              <p:cNvSpPr txBox="1"/>
              <p:nvPr/>
            </p:nvSpPr>
            <p:spPr>
              <a:xfrm>
                <a:off x="1107568" y="3411436"/>
                <a:ext cx="2670539" cy="5841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  <m:sub>
                          <m:r>
                            <a:rPr lang="en-US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d>
                            <m:dPr>
                              <m:ctrlPr>
                                <a:rPr lang="en-US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d>
                            <m:dPr>
                              <m:ctrlPr>
                                <a:rPr lang="en-US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</m:num>
                        <m:den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d>
                            <m:dPr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d>
                            <m:dPr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6E68CEE-23C0-BF4E-BA4E-7157E2A1DB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7568" y="3411436"/>
                <a:ext cx="2670539" cy="584199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7D9B0B3-435D-FBE6-DFD9-D5C19F231058}"/>
              </a:ext>
            </a:extLst>
          </p:cNvPr>
          <p:cNvCxnSpPr>
            <a:cxnSpLocks/>
          </p:cNvCxnSpPr>
          <p:nvPr/>
        </p:nvCxnSpPr>
        <p:spPr>
          <a:xfrm flipV="1">
            <a:off x="7161004" y="4667554"/>
            <a:ext cx="1906934" cy="634035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28879BA-9971-6003-DB9E-4B3C464342EA}"/>
              </a:ext>
            </a:extLst>
          </p:cNvPr>
          <p:cNvCxnSpPr>
            <a:cxnSpLocks/>
          </p:cNvCxnSpPr>
          <p:nvPr/>
        </p:nvCxnSpPr>
        <p:spPr>
          <a:xfrm>
            <a:off x="5681157" y="4023285"/>
            <a:ext cx="3447777" cy="629493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B4F022F0-C3C8-B16B-88A1-2CE565281F7B}"/>
              </a:ext>
            </a:extLst>
          </p:cNvPr>
          <p:cNvSpPr/>
          <p:nvPr/>
        </p:nvSpPr>
        <p:spPr>
          <a:xfrm>
            <a:off x="5681157" y="3997988"/>
            <a:ext cx="105292" cy="10037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BC83313E-624F-B029-06B4-FF780DA8E978}"/>
              </a:ext>
            </a:extLst>
          </p:cNvPr>
          <p:cNvSpPr/>
          <p:nvPr/>
        </p:nvSpPr>
        <p:spPr>
          <a:xfrm>
            <a:off x="3749440" y="4024561"/>
            <a:ext cx="3437907" cy="1276598"/>
          </a:xfrm>
          <a:custGeom>
            <a:avLst/>
            <a:gdLst>
              <a:gd name="connsiteX0" fmla="*/ 0 w 3437907"/>
              <a:gd name="connsiteY0" fmla="*/ 670956 h 1276598"/>
              <a:gd name="connsiteX1" fmla="*/ 1983180 w 3437907"/>
              <a:gd name="connsiteY1" fmla="*/ 0 h 1276598"/>
              <a:gd name="connsiteX2" fmla="*/ 3437907 w 3437907"/>
              <a:gd name="connsiteY2" fmla="*/ 1276598 h 1276598"/>
              <a:gd name="connsiteX3" fmla="*/ 0 w 3437907"/>
              <a:gd name="connsiteY3" fmla="*/ 670956 h 1276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7907" h="1276598">
                <a:moveTo>
                  <a:pt x="0" y="670956"/>
                </a:moveTo>
                <a:lnTo>
                  <a:pt x="1983180" y="0"/>
                </a:lnTo>
                <a:lnTo>
                  <a:pt x="3437907" y="1276598"/>
                </a:lnTo>
                <a:lnTo>
                  <a:pt x="0" y="670956"/>
                </a:lnTo>
                <a:close/>
              </a:path>
            </a:pathLst>
          </a:custGeom>
          <a:solidFill>
            <a:srgbClr val="0070C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73F23D6-5FB5-60E0-CBA9-1487C28EF6F2}"/>
              </a:ext>
            </a:extLst>
          </p:cNvPr>
          <p:cNvSpPr/>
          <p:nvPr/>
        </p:nvSpPr>
        <p:spPr>
          <a:xfrm>
            <a:off x="5547700" y="3925696"/>
            <a:ext cx="289754" cy="276999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62A2BF8-DCC6-6693-79EC-DD220F1AE9D8}"/>
              </a:ext>
            </a:extLst>
          </p:cNvPr>
          <p:cNvSpPr/>
          <p:nvPr/>
        </p:nvSpPr>
        <p:spPr>
          <a:xfrm>
            <a:off x="6995637" y="5141506"/>
            <a:ext cx="289754" cy="276999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119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6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6E28C8-5BED-3B69-C3D3-42D3F38B0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>
                <a:latin typeface="YouTube Sans"/>
              </a:rPr>
              <a:t>Друга Інтерпретація</a:t>
            </a:r>
            <a:endParaRPr lang="en-US" dirty="0">
              <a:latin typeface="YouTube San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07D99E3-734E-E8DF-FE5F-2329079AECF4}"/>
                  </a:ext>
                </a:extLst>
              </p:cNvPr>
              <p:cNvSpPr txBox="1"/>
              <p:nvPr/>
            </p:nvSpPr>
            <p:spPr>
              <a:xfrm>
                <a:off x="5964946" y="2457932"/>
                <a:ext cx="22262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07D99E3-734E-E8DF-FE5F-2329079AEC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4946" y="2457932"/>
                <a:ext cx="222625" cy="276999"/>
              </a:xfrm>
              <a:prstGeom prst="rect">
                <a:avLst/>
              </a:prstGeom>
              <a:blipFill>
                <a:blip r:embed="rId2"/>
                <a:stretch>
                  <a:fillRect l="-25000" r="-19444"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9E6A4771-7371-1E63-9B9B-718BF9A6CA13}"/>
              </a:ext>
            </a:extLst>
          </p:cNvPr>
          <p:cNvCxnSpPr>
            <a:cxnSpLocks/>
          </p:cNvCxnSpPr>
          <p:nvPr/>
        </p:nvCxnSpPr>
        <p:spPr>
          <a:xfrm flipV="1">
            <a:off x="3740455" y="2700311"/>
            <a:ext cx="2144038" cy="198644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44CED2FD-DE23-3114-D2EA-2B9789E14B3E}"/>
              </a:ext>
            </a:extLst>
          </p:cNvPr>
          <p:cNvCxnSpPr>
            <a:cxnSpLocks/>
          </p:cNvCxnSpPr>
          <p:nvPr/>
        </p:nvCxnSpPr>
        <p:spPr>
          <a:xfrm>
            <a:off x="5884493" y="2700311"/>
            <a:ext cx="1303739" cy="261593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79B90EA3-BBF4-0350-A29F-03E403D2D78C}"/>
                  </a:ext>
                </a:extLst>
              </p:cNvPr>
              <p:cNvSpPr txBox="1"/>
              <p:nvPr/>
            </p:nvSpPr>
            <p:spPr>
              <a:xfrm>
                <a:off x="5964946" y="2457932"/>
                <a:ext cx="49917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79B90EA3-BBF4-0350-A29F-03E403D2D7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4946" y="2457932"/>
                <a:ext cx="499176" cy="276999"/>
              </a:xfrm>
              <a:prstGeom prst="rect">
                <a:avLst/>
              </a:prstGeom>
              <a:blipFill>
                <a:blip r:embed="rId3"/>
                <a:stretch>
                  <a:fillRect l="-9877" r="-2469" b="-195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8AEF9A3-63AF-AF27-1BD1-0DC831878B32}"/>
                  </a:ext>
                </a:extLst>
              </p:cNvPr>
              <p:cNvSpPr txBox="1"/>
              <p:nvPr/>
            </p:nvSpPr>
            <p:spPr>
              <a:xfrm>
                <a:off x="5526980" y="3718636"/>
                <a:ext cx="21243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8AEF9A3-63AF-AF27-1BD1-0DC831878B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6980" y="3718636"/>
                <a:ext cx="212430" cy="276999"/>
              </a:xfrm>
              <a:prstGeom prst="rect">
                <a:avLst/>
              </a:prstGeom>
              <a:blipFill>
                <a:blip r:embed="rId4"/>
                <a:stretch>
                  <a:fillRect l="-25714" r="-20000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3BA8A24D-C881-6EF4-DF9D-BA997059A3B7}"/>
                  </a:ext>
                </a:extLst>
              </p:cNvPr>
              <p:cNvSpPr txBox="1"/>
              <p:nvPr/>
            </p:nvSpPr>
            <p:spPr>
              <a:xfrm>
                <a:off x="5421825" y="4319128"/>
                <a:ext cx="780254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3BA8A24D-C881-6EF4-DF9D-BA997059A3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1825" y="4319128"/>
                <a:ext cx="780254" cy="276999"/>
              </a:xfrm>
              <a:prstGeom prst="rect">
                <a:avLst/>
              </a:prstGeom>
              <a:blipFill>
                <a:blip r:embed="rId5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4368EDC8-8F9B-5FF4-6185-EE00BBC369A5}"/>
              </a:ext>
            </a:extLst>
          </p:cNvPr>
          <p:cNvCxnSpPr>
            <a:cxnSpLocks/>
          </p:cNvCxnSpPr>
          <p:nvPr/>
        </p:nvCxnSpPr>
        <p:spPr>
          <a:xfrm flipV="1">
            <a:off x="3774223" y="4048176"/>
            <a:ext cx="1906934" cy="63403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F7AB0C11-3107-2248-1C99-658D32CB2733}"/>
              </a:ext>
            </a:extLst>
          </p:cNvPr>
          <p:cNvCxnSpPr>
            <a:cxnSpLocks/>
          </p:cNvCxnSpPr>
          <p:nvPr/>
        </p:nvCxnSpPr>
        <p:spPr>
          <a:xfrm flipH="1" flipV="1">
            <a:off x="5786449" y="4048176"/>
            <a:ext cx="1401783" cy="126807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CD3FB8CA-6DBC-F9F8-B5F1-9E29CEC21E39}"/>
                  </a:ext>
                </a:extLst>
              </p:cNvPr>
              <p:cNvSpPr txBox="1"/>
              <p:nvPr/>
            </p:nvSpPr>
            <p:spPr>
              <a:xfrm>
                <a:off x="3219444" y="4537898"/>
                <a:ext cx="49372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  <m:sub>
                          <m:r>
                            <a:rPr lang="en-US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CD3FB8CA-6DBC-F9F8-B5F1-9E29CEC21E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9444" y="4537898"/>
                <a:ext cx="493725" cy="276999"/>
              </a:xfrm>
              <a:prstGeom prst="rect">
                <a:avLst/>
              </a:prstGeom>
              <a:blipFill>
                <a:blip r:embed="rId6"/>
                <a:stretch>
                  <a:fillRect l="-8642" r="-3704" b="-195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B983A56D-22AC-B31A-0CFF-8D4FB105B05D}"/>
                  </a:ext>
                </a:extLst>
              </p:cNvPr>
              <p:cNvSpPr txBox="1"/>
              <p:nvPr/>
            </p:nvSpPr>
            <p:spPr>
              <a:xfrm>
                <a:off x="7161004" y="5350221"/>
                <a:ext cx="49398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B983A56D-22AC-B31A-0CFF-8D4FB105B0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1004" y="5350221"/>
                <a:ext cx="493981" cy="276999"/>
              </a:xfrm>
              <a:prstGeom prst="rect">
                <a:avLst/>
              </a:prstGeom>
              <a:blipFill>
                <a:blip r:embed="rId7"/>
                <a:stretch>
                  <a:fillRect l="-9877" r="-2469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2DC4B31-53CF-67F9-C267-24C670F2D21F}"/>
                  </a:ext>
                </a:extLst>
              </p:cNvPr>
              <p:cNvSpPr txBox="1"/>
              <p:nvPr/>
            </p:nvSpPr>
            <p:spPr>
              <a:xfrm>
                <a:off x="1103684" y="1997275"/>
                <a:ext cx="2507610" cy="5841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  <m:sub>
                          <m:r>
                            <a:rPr lang="en-US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d>
                            <m:dPr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d>
                            <m:dPr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</m:d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</m:num>
                        <m:den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d>
                            <m:dPr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d>
                            <m:dPr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2DC4B31-53CF-67F9-C267-24C670F2D2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3684" y="1997275"/>
                <a:ext cx="2507610" cy="5841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D01FB4C3-BC80-1800-AAC0-AF695753ED8D}"/>
                  </a:ext>
                </a:extLst>
              </p:cNvPr>
              <p:cNvSpPr txBox="1"/>
              <p:nvPr/>
            </p:nvSpPr>
            <p:spPr>
              <a:xfrm>
                <a:off x="3949756" y="1997275"/>
                <a:ext cx="30617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𝐸𝑑𝑔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𝐶𝐴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D01FB4C3-BC80-1800-AAC0-AF695753ED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9756" y="1997275"/>
                <a:ext cx="3061736" cy="276999"/>
              </a:xfrm>
              <a:prstGeom prst="rect">
                <a:avLst/>
              </a:prstGeom>
              <a:blipFill>
                <a:blip r:embed="rId9"/>
                <a:stretch>
                  <a:fillRect l="-1992" b="-4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C285BFEE-721C-28B4-551D-A4F39FD5D9DA}"/>
                  </a:ext>
                </a:extLst>
              </p:cNvPr>
              <p:cNvSpPr txBox="1"/>
              <p:nvPr/>
            </p:nvSpPr>
            <p:spPr>
              <a:xfrm>
                <a:off x="5184098" y="5307212"/>
                <a:ext cx="780254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C285BFEE-721C-28B4-551D-A4F39FD5D9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4098" y="5307212"/>
                <a:ext cx="780254" cy="276999"/>
              </a:xfrm>
              <a:prstGeom prst="rect">
                <a:avLst/>
              </a:prstGeom>
              <a:blipFill>
                <a:blip r:embed="rId10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ADC8C08B-842E-C1E4-BBE2-0F0A57D2C535}"/>
              </a:ext>
            </a:extLst>
          </p:cNvPr>
          <p:cNvSpPr/>
          <p:nvPr/>
        </p:nvSpPr>
        <p:spPr>
          <a:xfrm>
            <a:off x="4986440" y="1997275"/>
            <a:ext cx="2025052" cy="31450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9B88709-7476-5492-8476-3FD8A3964300}"/>
              </a:ext>
            </a:extLst>
          </p:cNvPr>
          <p:cNvCxnSpPr>
            <a:cxnSpLocks/>
          </p:cNvCxnSpPr>
          <p:nvPr/>
        </p:nvCxnSpPr>
        <p:spPr>
          <a:xfrm flipH="1" flipV="1">
            <a:off x="2325029" y="3418658"/>
            <a:ext cx="3447777" cy="625001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FD587A5-27B1-8A65-CDDE-DED011FDAD5D}"/>
              </a:ext>
            </a:extLst>
          </p:cNvPr>
          <p:cNvCxnSpPr>
            <a:cxnSpLocks/>
          </p:cNvCxnSpPr>
          <p:nvPr/>
        </p:nvCxnSpPr>
        <p:spPr>
          <a:xfrm flipH="1" flipV="1">
            <a:off x="2338672" y="3405107"/>
            <a:ext cx="1401783" cy="126807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F2C02BCF-6A30-02CE-B276-9FC87C254826}"/>
              </a:ext>
            </a:extLst>
          </p:cNvPr>
          <p:cNvSpPr/>
          <p:nvPr/>
        </p:nvSpPr>
        <p:spPr>
          <a:xfrm>
            <a:off x="5681157" y="3997988"/>
            <a:ext cx="105292" cy="10037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298DEB5-EA4C-0361-E80F-E08CB88E55A0}"/>
              </a:ext>
            </a:extLst>
          </p:cNvPr>
          <p:cNvCxnSpPr>
            <a:cxnSpLocks/>
          </p:cNvCxnSpPr>
          <p:nvPr/>
        </p:nvCxnSpPr>
        <p:spPr>
          <a:xfrm flipH="1" flipV="1">
            <a:off x="3740455" y="4682211"/>
            <a:ext cx="3447777" cy="625001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987285DE-BF35-0FA5-197E-9717F1957797}"/>
              </a:ext>
            </a:extLst>
          </p:cNvPr>
          <p:cNvSpPr/>
          <p:nvPr/>
        </p:nvSpPr>
        <p:spPr>
          <a:xfrm>
            <a:off x="5598233" y="1997275"/>
            <a:ext cx="236823" cy="299950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CCA8F9A-9314-B711-79B8-1E10F2A12566}"/>
              </a:ext>
            </a:extLst>
          </p:cNvPr>
          <p:cNvSpPr/>
          <p:nvPr/>
        </p:nvSpPr>
        <p:spPr>
          <a:xfrm>
            <a:off x="6634917" y="1997275"/>
            <a:ext cx="236823" cy="299950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DF4BE306-8448-1030-D33C-C978375E365D}"/>
              </a:ext>
            </a:extLst>
          </p:cNvPr>
          <p:cNvSpPr/>
          <p:nvPr/>
        </p:nvSpPr>
        <p:spPr>
          <a:xfrm>
            <a:off x="3749440" y="4024561"/>
            <a:ext cx="3437907" cy="1276598"/>
          </a:xfrm>
          <a:custGeom>
            <a:avLst/>
            <a:gdLst>
              <a:gd name="connsiteX0" fmla="*/ 0 w 3437907"/>
              <a:gd name="connsiteY0" fmla="*/ 670956 h 1276598"/>
              <a:gd name="connsiteX1" fmla="*/ 1983180 w 3437907"/>
              <a:gd name="connsiteY1" fmla="*/ 0 h 1276598"/>
              <a:gd name="connsiteX2" fmla="*/ 3437907 w 3437907"/>
              <a:gd name="connsiteY2" fmla="*/ 1276598 h 1276598"/>
              <a:gd name="connsiteX3" fmla="*/ 0 w 3437907"/>
              <a:gd name="connsiteY3" fmla="*/ 670956 h 1276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7907" h="1276598">
                <a:moveTo>
                  <a:pt x="0" y="670956"/>
                </a:moveTo>
                <a:lnTo>
                  <a:pt x="1983180" y="0"/>
                </a:lnTo>
                <a:lnTo>
                  <a:pt x="3437907" y="1276598"/>
                </a:lnTo>
                <a:lnTo>
                  <a:pt x="0" y="670956"/>
                </a:lnTo>
                <a:close/>
              </a:path>
            </a:pathLst>
          </a:custGeom>
          <a:solidFill>
            <a:srgbClr val="0070C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E9924999-A561-3D20-0078-33AA7AAB275C}"/>
              </a:ext>
            </a:extLst>
          </p:cNvPr>
          <p:cNvSpPr/>
          <p:nvPr/>
        </p:nvSpPr>
        <p:spPr>
          <a:xfrm>
            <a:off x="5681157" y="3947050"/>
            <a:ext cx="283195" cy="269349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C0C58BE3-8DB7-DC23-62A5-383076ADA7FC}"/>
              </a:ext>
            </a:extLst>
          </p:cNvPr>
          <p:cNvSpPr/>
          <p:nvPr/>
        </p:nvSpPr>
        <p:spPr>
          <a:xfrm>
            <a:off x="3642208" y="4538502"/>
            <a:ext cx="283195" cy="269349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78785AA-B551-1728-7929-00D8613C7594}"/>
              </a:ext>
            </a:extLst>
          </p:cNvPr>
          <p:cNvSpPr txBox="1"/>
          <p:nvPr/>
        </p:nvSpPr>
        <p:spPr>
          <a:xfrm>
            <a:off x="7772267" y="1111452"/>
            <a:ext cx="3232962" cy="1200329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r>
              <a:rPr lang="uk-UA" dirty="0">
                <a:solidFill>
                  <a:schemeClr val="bg1"/>
                </a:solidFill>
                <a:latin typeface="YouTube Sans"/>
              </a:rPr>
              <a:t>Отже, це є паралелограм з тою самою площою, але його вектори мають протилежний напрямок</a:t>
            </a:r>
            <a:endParaRPr lang="en-US" dirty="0">
              <a:solidFill>
                <a:schemeClr val="bg1"/>
              </a:solidFill>
              <a:latin typeface="YouTube San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C48F636-8EBD-6707-2498-8E8040205C4D}"/>
                  </a:ext>
                </a:extLst>
              </p:cNvPr>
              <p:cNvSpPr txBox="1"/>
              <p:nvPr/>
            </p:nvSpPr>
            <p:spPr>
              <a:xfrm>
                <a:off x="7782521" y="2514619"/>
                <a:ext cx="3232962" cy="923330"/>
              </a:xfrm>
              <a:prstGeom prst="rect">
                <a:avLst/>
              </a:prstGeom>
              <a:solidFill>
                <a:srgbClr val="7030A0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uk-UA" dirty="0">
                    <a:solidFill>
                      <a:schemeClr val="bg1"/>
                    </a:solidFill>
                    <a:latin typeface="YouTube Sans"/>
                  </a:rPr>
                  <a:t>Тобто, чисельник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</m:e>
                      <m:sub>
                        <m:r>
                          <a:rPr lang="en-US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uk-UA" dirty="0">
                    <a:solidFill>
                      <a:schemeClr val="bg1"/>
                    </a:solidFill>
                    <a:latin typeface="YouTube Sans"/>
                  </a:rPr>
                  <a:t> дорівнюється до відємного результату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𝐸𝑑𝑔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𝐶𝐴</m:t>
                        </m:r>
                      </m:sub>
                    </m:sSub>
                  </m:oMath>
                </a14:m>
                <a:endParaRPr lang="en-US" dirty="0">
                  <a:solidFill>
                    <a:schemeClr val="bg1"/>
                  </a:solidFill>
                  <a:latin typeface="YouTube Sans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C48F636-8EBD-6707-2498-8E8040205C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2521" y="2514619"/>
                <a:ext cx="3232962" cy="923330"/>
              </a:xfrm>
              <a:prstGeom prst="rect">
                <a:avLst/>
              </a:prstGeom>
              <a:blipFill>
                <a:blip r:embed="rId11"/>
                <a:stretch>
                  <a:fillRect l="-1698" t="-3974" b="-9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A9B186BC-B3FC-6A7C-BC16-21C51DF69D40}"/>
                  </a:ext>
                </a:extLst>
              </p:cNvPr>
              <p:cNvSpPr txBox="1"/>
              <p:nvPr/>
            </p:nvSpPr>
            <p:spPr>
              <a:xfrm>
                <a:off x="7772267" y="3731158"/>
                <a:ext cx="2507610" cy="5725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  <m:sub>
                          <m:r>
                            <a:rPr lang="en-US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𝐸𝑑𝑔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𝐶𝐴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d>
                            <m:dPr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d>
                            <m:dPr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A9B186BC-B3FC-6A7C-BC16-21C51DF69D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2267" y="3731158"/>
                <a:ext cx="2507610" cy="57259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08332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/>
      <p:bldP spid="61" grpId="0"/>
      <p:bldP spid="7" grpId="0" animBg="1"/>
      <p:bldP spid="21" grpId="0" animBg="1"/>
      <p:bldP spid="21" grpId="1" animBg="1"/>
      <p:bldP spid="23" grpId="0" animBg="1"/>
      <p:bldP spid="23" grpId="1" animBg="1"/>
      <p:bldP spid="24" grpId="0" animBg="1"/>
      <p:bldP spid="26" grpId="0" animBg="1"/>
      <p:bldP spid="27" grpId="0" animBg="1"/>
      <p:bldP spid="28" grpId="0" animBg="1"/>
      <p:bldP spid="29" grpId="0" animBg="1"/>
      <p:bldP spid="3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1C510F-24D3-2E08-FE77-27BCCB080F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717418"/>
          </a:xfrm>
        </p:spPr>
        <p:txBody>
          <a:bodyPr/>
          <a:lstStyle/>
          <a:p>
            <a:r>
              <a:rPr lang="uk-UA" dirty="0">
                <a:latin typeface="YouTube Sans"/>
              </a:rPr>
              <a:t>Лінійна Інтерполація</a:t>
            </a:r>
            <a:r>
              <a:rPr lang="en-US" dirty="0">
                <a:latin typeface="YouTube Sans"/>
              </a:rPr>
              <a:t>/Linear Interpolation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A366604-D4E7-8C5A-EBD5-D3FEA744499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56616" y="1234975"/>
                <a:ext cx="4287867" cy="4463716"/>
              </a:xfrm>
            </p:spPr>
            <p:txBody>
              <a:bodyPr>
                <a:normAutofit/>
              </a:bodyPr>
              <a:lstStyle/>
              <a:p>
                <a:r>
                  <a:rPr lang="uk-UA" dirty="0">
                    <a:latin typeface="YouTube Sans"/>
                  </a:rPr>
                  <a:t>Давайте спочатку спростимо проблему до тільки двох точок</a:t>
                </a:r>
              </a:p>
              <a:p>
                <a:r>
                  <a:rPr lang="uk-UA" dirty="0">
                    <a:latin typeface="YouTube Sans"/>
                  </a:rPr>
                  <a:t>Нам дано 2 точки з червоними кольорами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C00000"/>
                    </a:solidFill>
                    <a:latin typeface="YouTube Sans"/>
                  </a:rPr>
                  <a:t> </a:t>
                </a:r>
                <a:r>
                  <a:rPr lang="uk-UA" dirty="0">
                    <a:latin typeface="YouTube Sans"/>
                  </a:rPr>
                  <a:t>і ми хочемо якось доповнити колір усіх точок міх ними</a:t>
                </a:r>
                <a:endParaRPr lang="en-US" dirty="0">
                  <a:latin typeface="YouTube Sans"/>
                </a:endParaRPr>
              </a:p>
              <a:p>
                <a:r>
                  <a:rPr lang="uk-UA" dirty="0">
                    <a:latin typeface="YouTube Sans"/>
                  </a:rPr>
                  <a:t>Це рівняння називається </a:t>
                </a:r>
                <a:r>
                  <a:rPr lang="uk-UA" b="1" dirty="0">
                    <a:latin typeface="YouTube Sans"/>
                  </a:rPr>
                  <a:t>лінійна інтерполація</a:t>
                </a:r>
                <a:r>
                  <a:rPr lang="en-US" b="1" dirty="0">
                    <a:latin typeface="YouTube Sans"/>
                  </a:rPr>
                  <a:t>/linear interpolation</a:t>
                </a:r>
                <a:r>
                  <a:rPr lang="uk-UA" b="1" dirty="0">
                    <a:latin typeface="YouTube Sans"/>
                  </a:rPr>
                  <a:t> </a:t>
                </a:r>
                <a:r>
                  <a:rPr lang="uk-UA" dirty="0">
                    <a:latin typeface="YouTube Sans"/>
                  </a:rPr>
                  <a:t>і воно є найважнішим алгоритмом в графіці відеоігор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uk-UA" dirty="0">
                    <a:latin typeface="YouTube Sans"/>
                  </a:rPr>
                  <a:t> вказує як далеко ми є від положення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FF0000"/>
                    </a:solidFill>
                    <a:latin typeface="YouTube Sans"/>
                  </a:rPr>
                  <a:t> </a:t>
                </a:r>
                <a:r>
                  <a:rPr lang="uk-UA" dirty="0">
                    <a:latin typeface="YouTube Sans"/>
                  </a:rPr>
                  <a:t>в просторі відсотків цілої довжини між положення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FF0000"/>
                    </a:solidFill>
                    <a:latin typeface="YouTube Sans"/>
                  </a:rPr>
                  <a:t> </a:t>
                </a:r>
                <a:r>
                  <a:rPr lang="uk-UA" dirty="0">
                    <a:latin typeface="YouTube Sans"/>
                  </a:rPr>
                  <a:t>і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C00000"/>
                    </a:solidFill>
                    <a:latin typeface="YouTube Sans"/>
                  </a:rPr>
                  <a:t> </a:t>
                </a:r>
                <a:endParaRPr lang="en-US" dirty="0">
                  <a:latin typeface="YouTube Sans"/>
                </a:endParaRPr>
              </a:p>
              <a:p>
                <a:endParaRPr lang="en-US" dirty="0">
                  <a:latin typeface="YouTube Sans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A366604-D4E7-8C5A-EBD5-D3FEA744499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56616" y="1234975"/>
                <a:ext cx="4287867" cy="4463716"/>
              </a:xfrm>
              <a:blipFill>
                <a:blip r:embed="rId2"/>
                <a:stretch>
                  <a:fillRect l="-284" t="-1093" r="-17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8313FEB-59CA-2582-C6BB-4279F68D5A68}"/>
              </a:ext>
            </a:extLst>
          </p:cNvPr>
          <p:cNvCxnSpPr>
            <a:cxnSpLocks/>
          </p:cNvCxnSpPr>
          <p:nvPr/>
        </p:nvCxnSpPr>
        <p:spPr>
          <a:xfrm flipV="1">
            <a:off x="7112952" y="1170938"/>
            <a:ext cx="0" cy="201880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4DC1E08-EBB6-59CC-0EA0-1D58BFE18926}"/>
              </a:ext>
            </a:extLst>
          </p:cNvPr>
          <p:cNvCxnSpPr>
            <a:cxnSpLocks/>
          </p:cNvCxnSpPr>
          <p:nvPr/>
        </p:nvCxnSpPr>
        <p:spPr>
          <a:xfrm>
            <a:off x="7112952" y="3189743"/>
            <a:ext cx="228797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BFF76C33-AA3F-FFB7-8899-E41488BC143A}"/>
              </a:ext>
            </a:extLst>
          </p:cNvPr>
          <p:cNvSpPr/>
          <p:nvPr/>
        </p:nvSpPr>
        <p:spPr>
          <a:xfrm>
            <a:off x="7062482" y="1400901"/>
            <a:ext cx="100939" cy="94999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0C0E2BD8-94F0-3801-5087-5C36FC7AF962}"/>
              </a:ext>
            </a:extLst>
          </p:cNvPr>
          <p:cNvSpPr/>
          <p:nvPr/>
        </p:nvSpPr>
        <p:spPr>
          <a:xfrm>
            <a:off x="8838835" y="2679803"/>
            <a:ext cx="100939" cy="94999"/>
          </a:xfrm>
          <a:prstGeom prst="ellipse">
            <a:avLst/>
          </a:prstGeom>
          <a:solidFill>
            <a:srgbClr val="64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96E760E-90FE-75AE-D9C6-4C9968D148A8}"/>
              </a:ext>
            </a:extLst>
          </p:cNvPr>
          <p:cNvCxnSpPr>
            <a:cxnSpLocks/>
            <a:stCxn id="17" idx="5"/>
            <a:endCxn id="28" idx="1"/>
          </p:cNvCxnSpPr>
          <p:nvPr/>
        </p:nvCxnSpPr>
        <p:spPr>
          <a:xfrm>
            <a:off x="7148639" y="1481988"/>
            <a:ext cx="1704978" cy="121172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BB86161-5A4D-F524-A550-B21494733084}"/>
                  </a:ext>
                </a:extLst>
              </p:cNvPr>
              <p:cNvSpPr txBox="1"/>
              <p:nvPr/>
            </p:nvSpPr>
            <p:spPr>
              <a:xfrm>
                <a:off x="6789930" y="1309900"/>
                <a:ext cx="24609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BB86161-5A4D-F524-A550-B214947330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9930" y="1309900"/>
                <a:ext cx="246093" cy="276999"/>
              </a:xfrm>
              <a:prstGeom prst="rect">
                <a:avLst/>
              </a:prstGeom>
              <a:blipFill>
                <a:blip r:embed="rId3"/>
                <a:stretch>
                  <a:fillRect l="-22500" r="-5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BBA6946-A1A4-BF91-46D6-8271B307E855}"/>
                  </a:ext>
                </a:extLst>
              </p:cNvPr>
              <p:cNvSpPr txBox="1"/>
              <p:nvPr/>
            </p:nvSpPr>
            <p:spPr>
              <a:xfrm>
                <a:off x="8991235" y="2444276"/>
                <a:ext cx="24077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BBA6946-A1A4-BF91-46D6-8271B307E8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1235" y="2444276"/>
                <a:ext cx="240772" cy="276999"/>
              </a:xfrm>
              <a:prstGeom prst="rect">
                <a:avLst/>
              </a:prstGeom>
              <a:blipFill>
                <a:blip r:embed="rId4"/>
                <a:stretch>
                  <a:fillRect l="-23077" r="-5128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F76F033-9FE7-2776-F11E-6A3A38F1B237}"/>
                  </a:ext>
                </a:extLst>
              </p:cNvPr>
              <p:cNvSpPr txBox="1"/>
              <p:nvPr/>
            </p:nvSpPr>
            <p:spPr>
              <a:xfrm>
                <a:off x="7016771" y="3189743"/>
                <a:ext cx="19236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uk-UA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F76F033-9FE7-2776-F11E-6A3A38F1B2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6771" y="3189743"/>
                <a:ext cx="192360" cy="276999"/>
              </a:xfrm>
              <a:prstGeom prst="rect">
                <a:avLst/>
              </a:prstGeom>
              <a:blipFill>
                <a:blip r:embed="rId5"/>
                <a:stretch>
                  <a:fillRect l="-25000" r="-25000"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C81C86F-267F-A909-0609-D6B14F172A08}"/>
                  </a:ext>
                </a:extLst>
              </p:cNvPr>
              <p:cNvSpPr txBox="1"/>
              <p:nvPr/>
            </p:nvSpPr>
            <p:spPr>
              <a:xfrm>
                <a:off x="8798875" y="3189743"/>
                <a:ext cx="19236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uk-UA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C81C86F-267F-A909-0609-D6B14F172A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8875" y="3189743"/>
                <a:ext cx="192360" cy="276999"/>
              </a:xfrm>
              <a:prstGeom prst="rect">
                <a:avLst/>
              </a:prstGeom>
              <a:blipFill>
                <a:blip r:embed="rId6"/>
                <a:stretch>
                  <a:fillRect l="-25000" r="-25000"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Left Brace 12">
            <a:extLst>
              <a:ext uri="{FF2B5EF4-FFF2-40B4-BE49-F238E27FC236}">
                <a16:creationId xmlns:a16="http://schemas.microsoft.com/office/drawing/2014/main" id="{B56446EB-1DB2-1ACB-F742-D69CB0524206}"/>
              </a:ext>
            </a:extLst>
          </p:cNvPr>
          <p:cNvSpPr/>
          <p:nvPr/>
        </p:nvSpPr>
        <p:spPr>
          <a:xfrm>
            <a:off x="6567792" y="1309900"/>
            <a:ext cx="222137" cy="1879843"/>
          </a:xfrm>
          <a:prstGeom prst="leftBrac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342477-0D4D-24D0-9A60-179F7E2E3602}"/>
              </a:ext>
            </a:extLst>
          </p:cNvPr>
          <p:cNvSpPr txBox="1"/>
          <p:nvPr/>
        </p:nvSpPr>
        <p:spPr>
          <a:xfrm>
            <a:off x="5320827" y="1742509"/>
            <a:ext cx="1195504" cy="954107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lang="uk-UA" sz="1400" dirty="0">
                <a:solidFill>
                  <a:schemeClr val="bg1"/>
                </a:solidFill>
                <a:latin typeface="YouTube Sans"/>
              </a:rPr>
              <a:t>Інтенсивність червоного кольору </a:t>
            </a:r>
            <a:endParaRPr lang="en-US" sz="1400" dirty="0">
              <a:solidFill>
                <a:schemeClr val="bg1"/>
              </a:solidFill>
              <a:latin typeface="YouTube Sans"/>
            </a:endParaRPr>
          </a:p>
          <a:p>
            <a:r>
              <a:rPr lang="en-US" sz="1400" dirty="0">
                <a:solidFill>
                  <a:schemeClr val="bg1"/>
                </a:solidFill>
                <a:latin typeface="YouTube Sans"/>
              </a:rPr>
              <a:t>(0 - 255)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53F39281-4848-00FE-0FB2-66851A099A58}"/>
                  </a:ext>
                </a:extLst>
              </p:cNvPr>
              <p:cNvSpPr txBox="1"/>
              <p:nvPr/>
            </p:nvSpPr>
            <p:spPr>
              <a:xfrm>
                <a:off x="5643293" y="4657810"/>
                <a:ext cx="278545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uk-UA" i="1" dirty="0" smtClean="0">
                        <a:latin typeface="Cambria Math" panose="02040503050406030204" pitchFamily="18" charset="0"/>
                      </a:rPr>
                      <m:t>І</m:t>
                    </m:r>
                    <m:d>
                      <m:dPr>
                        <m:ctrlPr>
                          <a:rPr lang="uk-UA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+(</m:t>
                    </m:r>
                    <m:sSub>
                      <m:sSubPr>
                        <m:ctrlPr>
                          <a:rPr lang="en-US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)∗</m:t>
                    </m:r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53F39281-4848-00FE-0FB2-66851A099A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3293" y="4657810"/>
                <a:ext cx="2785459" cy="369332"/>
              </a:xfrm>
              <a:prstGeom prst="rect">
                <a:avLst/>
              </a:prstGeom>
              <a:blipFill>
                <a:blip r:embed="rId7"/>
                <a:stretch>
                  <a:fillRect b="-163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0E0241F3-E39B-9CD6-1CBF-204FBECFCEAA}"/>
                  </a:ext>
                </a:extLst>
              </p:cNvPr>
              <p:cNvSpPr txBox="1"/>
              <p:nvPr/>
            </p:nvSpPr>
            <p:spPr>
              <a:xfrm>
                <a:off x="5640662" y="5027142"/>
                <a:ext cx="34107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uk-UA" i="1" dirty="0" smtClean="0">
                        <a:latin typeface="Cambria Math" panose="02040503050406030204" pitchFamily="18" charset="0"/>
                      </a:rPr>
                      <m:t>І</m:t>
                    </m:r>
                    <m:d>
                      <m:dPr>
                        <m:ctrlPr>
                          <a:rPr lang="uk-UA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0.5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+(</m:t>
                    </m:r>
                    <m:sSub>
                      <m:sSubPr>
                        <m:ctrlPr>
                          <a:rPr lang="en-US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)∗0.5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0E0241F3-E39B-9CD6-1CBF-204FBECFCE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0662" y="5027142"/>
                <a:ext cx="3410705" cy="369332"/>
              </a:xfrm>
              <a:prstGeom prst="rect">
                <a:avLst/>
              </a:prstGeom>
              <a:blipFill>
                <a:blip r:embed="rId8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662BB1A4-780C-12E5-9C06-6057C10CB950}"/>
                  </a:ext>
                </a:extLst>
              </p:cNvPr>
              <p:cNvSpPr txBox="1"/>
              <p:nvPr/>
            </p:nvSpPr>
            <p:spPr>
              <a:xfrm>
                <a:off x="5640661" y="5395294"/>
                <a:ext cx="34107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uk-UA" i="1" dirty="0" smtClean="0">
                        <a:latin typeface="Cambria Math" panose="02040503050406030204" pitchFamily="18" charset="0"/>
                      </a:rPr>
                      <m:t>І</m:t>
                    </m:r>
                    <m:d>
                      <m:dPr>
                        <m:ctrlPr>
                          <a:rPr lang="uk-UA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0.5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∗0.5−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∗0.5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662BB1A4-780C-12E5-9C06-6057C10CB9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0661" y="5395294"/>
                <a:ext cx="3410705" cy="369332"/>
              </a:xfrm>
              <a:prstGeom prst="rect">
                <a:avLst/>
              </a:prstGeom>
              <a:blipFill>
                <a:blip r:embed="rId9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1A482BC-A284-93DF-F7F0-5DDC9D3019A5}"/>
                  </a:ext>
                </a:extLst>
              </p:cNvPr>
              <p:cNvSpPr txBox="1"/>
              <p:nvPr/>
            </p:nvSpPr>
            <p:spPr>
              <a:xfrm>
                <a:off x="5640661" y="5758293"/>
                <a:ext cx="34107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uk-UA" i="1" dirty="0" smtClean="0">
                          <a:latin typeface="Cambria Math" panose="02040503050406030204" pitchFamily="18" charset="0"/>
                        </a:rPr>
                        <m:t>І</m:t>
                      </m:r>
                      <m:d>
                        <m:dPr>
                          <m:ctrlPr>
                            <a:rPr lang="uk-UA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0.5</m:t>
                          </m:r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∗0.5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∗0.5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1A482BC-A284-93DF-F7F0-5DDC9D3019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0661" y="5758293"/>
                <a:ext cx="3410705" cy="369332"/>
              </a:xfrm>
              <a:prstGeom prst="rect">
                <a:avLst/>
              </a:prstGeom>
              <a:blipFill>
                <a:blip r:embed="rId10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Oval 63">
            <a:extLst>
              <a:ext uri="{FF2B5EF4-FFF2-40B4-BE49-F238E27FC236}">
                <a16:creationId xmlns:a16="http://schemas.microsoft.com/office/drawing/2014/main" id="{28955607-2BD0-FD78-7EC5-13BE0720A740}"/>
              </a:ext>
            </a:extLst>
          </p:cNvPr>
          <p:cNvSpPr/>
          <p:nvPr/>
        </p:nvSpPr>
        <p:spPr>
          <a:xfrm>
            <a:off x="7970651" y="2040351"/>
            <a:ext cx="100939" cy="94999"/>
          </a:xfrm>
          <a:prstGeom prst="ellipse">
            <a:avLst/>
          </a:prstGeom>
          <a:solidFill>
            <a:srgbClr val="B1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B34B51C0-07B4-1DDE-16AE-767A8DCA685D}"/>
                  </a:ext>
                </a:extLst>
              </p:cNvPr>
              <p:cNvSpPr txBox="1"/>
              <p:nvPr/>
            </p:nvSpPr>
            <p:spPr>
              <a:xfrm>
                <a:off x="7836774" y="3193259"/>
                <a:ext cx="36869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B34B51C0-07B4-1DDE-16AE-767A8DCA68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6774" y="3193259"/>
                <a:ext cx="368691" cy="276999"/>
              </a:xfrm>
              <a:prstGeom prst="rect">
                <a:avLst/>
              </a:prstGeom>
              <a:blipFill>
                <a:blip r:embed="rId11"/>
                <a:stretch>
                  <a:fillRect l="-15000" r="-15000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D8326BD5-8E7E-50EB-9737-DE0D446F9DC4}"/>
              </a:ext>
            </a:extLst>
          </p:cNvPr>
          <p:cNvCxnSpPr>
            <a:cxnSpLocks/>
            <a:endCxn id="65" idx="0"/>
          </p:cNvCxnSpPr>
          <p:nvPr/>
        </p:nvCxnSpPr>
        <p:spPr>
          <a:xfrm flipH="1">
            <a:off x="8021120" y="2135350"/>
            <a:ext cx="1" cy="105790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Left Brace 66">
            <a:extLst>
              <a:ext uri="{FF2B5EF4-FFF2-40B4-BE49-F238E27FC236}">
                <a16:creationId xmlns:a16="http://schemas.microsoft.com/office/drawing/2014/main" id="{8F10D9B1-7E72-299F-A49D-96FC46F7C584}"/>
              </a:ext>
            </a:extLst>
          </p:cNvPr>
          <p:cNvSpPr/>
          <p:nvPr/>
        </p:nvSpPr>
        <p:spPr>
          <a:xfrm rot="16200000">
            <a:off x="7941804" y="2732558"/>
            <a:ext cx="222137" cy="1879843"/>
          </a:xfrm>
          <a:prstGeom prst="leftBrac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2FEC5961-2881-9393-471C-0C12F2CCEE35}"/>
                  </a:ext>
                </a:extLst>
              </p:cNvPr>
              <p:cNvSpPr txBox="1"/>
              <p:nvPr/>
            </p:nvSpPr>
            <p:spPr>
              <a:xfrm>
                <a:off x="6726394" y="3851347"/>
                <a:ext cx="2690392" cy="738664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uk-UA" sz="1400" dirty="0">
                    <a:solidFill>
                      <a:schemeClr val="bg1"/>
                    </a:solidFill>
                    <a:latin typeface="YouTube Sans"/>
                  </a:rPr>
                  <a:t>Як далеко точка є від</a:t>
                </a:r>
                <a:r>
                  <a:rPr lang="en-US" sz="1400" dirty="0">
                    <a:solidFill>
                      <a:schemeClr val="bg1"/>
                    </a:solidFill>
                    <a:latin typeface="YouTube Sans"/>
                  </a:rPr>
                  <a:t> </a:t>
                </a:r>
                <a:r>
                  <a:rPr lang="uk-UA" sz="1400" dirty="0">
                    <a:solidFill>
                      <a:schemeClr val="bg1"/>
                    </a:solidFill>
                    <a:latin typeface="YouTube Sans"/>
                  </a:rPr>
                  <a:t>положення</a:t>
                </a:r>
                <a:r>
                  <a:rPr lang="en-US" sz="1400" b="0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14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4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uk-UA" sz="1400" dirty="0">
                    <a:solidFill>
                      <a:schemeClr val="bg1"/>
                    </a:solidFill>
                    <a:latin typeface="YouTube Sans"/>
                  </a:rPr>
                  <a:t>в просторі відсотків довжини між положення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1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uk-UA" sz="1400" dirty="0">
                    <a:solidFill>
                      <a:schemeClr val="bg1"/>
                    </a:solidFill>
                    <a:latin typeface="YouTube Sans"/>
                  </a:rPr>
                  <a:t> і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14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1400" dirty="0">
                  <a:solidFill>
                    <a:schemeClr val="bg1"/>
                  </a:solidFill>
                  <a:latin typeface="YouTube Sans"/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2FEC5961-2881-9393-471C-0C12F2CCEE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6394" y="3851347"/>
                <a:ext cx="2690392" cy="738664"/>
              </a:xfrm>
              <a:prstGeom prst="rect">
                <a:avLst/>
              </a:prstGeom>
              <a:blipFill>
                <a:blip r:embed="rId12"/>
                <a:stretch>
                  <a:fillRect l="-679" t="-826" b="-74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3277E675-F18E-4234-EAA7-73D515FE519F}"/>
                  </a:ext>
                </a:extLst>
              </p:cNvPr>
              <p:cNvSpPr txBox="1"/>
              <p:nvPr/>
            </p:nvSpPr>
            <p:spPr>
              <a:xfrm>
                <a:off x="4621634" y="4710963"/>
                <a:ext cx="10203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0≤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≤1</m:t>
                      </m:r>
                    </m:oMath>
                  </m:oMathPara>
                </a14:m>
                <a:endParaRPr lang="en-US" dirty="0">
                  <a:latin typeface="YouTube Sans"/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3277E675-F18E-4234-EAA7-73D515FE51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1634" y="4710963"/>
                <a:ext cx="1020344" cy="276999"/>
              </a:xfrm>
              <a:prstGeom prst="rect">
                <a:avLst/>
              </a:prstGeom>
              <a:blipFill>
                <a:blip r:embed="rId13"/>
                <a:stretch>
                  <a:fillRect l="-4167" r="-4167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963889E-F433-E467-6E35-6DFE6D75387F}"/>
                  </a:ext>
                </a:extLst>
              </p:cNvPr>
              <p:cNvSpPr txBox="1"/>
              <p:nvPr/>
            </p:nvSpPr>
            <p:spPr>
              <a:xfrm>
                <a:off x="9839410" y="1400901"/>
                <a:ext cx="85061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963889E-F433-E467-6E35-6DFE6D7538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9410" y="1400901"/>
                <a:ext cx="850617" cy="276999"/>
              </a:xfrm>
              <a:prstGeom prst="rect">
                <a:avLst/>
              </a:prstGeom>
              <a:blipFill>
                <a:blip r:embed="rId14"/>
                <a:stretch>
                  <a:fillRect l="-8571" r="-9286" b="-4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F4DF1A6-704C-B78C-2452-1A46A3DE0FF5}"/>
                  </a:ext>
                </a:extLst>
              </p:cNvPr>
              <p:cNvSpPr txBox="1"/>
              <p:nvPr/>
            </p:nvSpPr>
            <p:spPr>
              <a:xfrm>
                <a:off x="9803342" y="1718624"/>
                <a:ext cx="92275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F4DF1A6-704C-B78C-2452-1A46A3DE0F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3342" y="1718624"/>
                <a:ext cx="922753" cy="276999"/>
              </a:xfrm>
              <a:prstGeom prst="rect">
                <a:avLst/>
              </a:prstGeom>
              <a:blipFill>
                <a:blip r:embed="rId15"/>
                <a:stretch>
                  <a:fillRect l="-7895" r="-7895" b="-4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981E14C-8A14-6B02-8BAB-45C1BF9D9A21}"/>
              </a:ext>
            </a:extLst>
          </p:cNvPr>
          <p:cNvCxnSpPr>
            <a:cxnSpLocks/>
          </p:cNvCxnSpPr>
          <p:nvPr/>
        </p:nvCxnSpPr>
        <p:spPr>
          <a:xfrm>
            <a:off x="9839410" y="1718624"/>
            <a:ext cx="85061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9039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47" grpId="0"/>
      <p:bldP spid="61" grpId="0"/>
      <p:bldP spid="62" grpId="0"/>
      <p:bldP spid="63" grpId="0"/>
      <p:bldP spid="64" grpId="0" animBg="1"/>
      <p:bldP spid="67" grpId="0" animBg="1"/>
      <p:bldP spid="68" grpId="0" animBg="1"/>
      <p:bldP spid="69" grpId="0"/>
      <p:bldP spid="15" grpId="0"/>
      <p:bldP spid="15" grpId="1"/>
      <p:bldP spid="16" grpId="0"/>
      <p:bldP spid="16" grpId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25184A-CCCC-BC22-A4A2-61579467F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>
                <a:latin typeface="YouTube Sans"/>
              </a:rPr>
              <a:t>Друга Інтерпретація</a:t>
            </a:r>
            <a:endParaRPr lang="en-US" dirty="0">
              <a:latin typeface="YouTube San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1D7185-4ACF-7F99-2C2F-67F1543CB2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4607149" cy="4043547"/>
          </a:xfrm>
        </p:spPr>
        <p:txBody>
          <a:bodyPr>
            <a:normAutofit/>
          </a:bodyPr>
          <a:lstStyle/>
          <a:p>
            <a:r>
              <a:rPr lang="uk-UA" dirty="0">
                <a:latin typeface="YouTube Sans"/>
              </a:rPr>
              <a:t>Знову наш результат дорівнюється відємній версії рівняння ребра</a:t>
            </a:r>
            <a:endParaRPr lang="en-US" dirty="0">
              <a:latin typeface="YouTube Sans"/>
            </a:endParaRPr>
          </a:p>
          <a:p>
            <a:r>
              <a:rPr lang="uk-UA" dirty="0">
                <a:latin typeface="YouTube Sans"/>
              </a:rPr>
              <a:t>Тобто, наші формули для ребра є відємні не-нормалізовані формули барицентричної координати!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DBD1EC4-D9BC-18FB-8199-D4B73B9C710F}"/>
                  </a:ext>
                </a:extLst>
              </p:cNvPr>
              <p:cNvSpPr txBox="1"/>
              <p:nvPr/>
            </p:nvSpPr>
            <p:spPr>
              <a:xfrm>
                <a:off x="7117173" y="1938084"/>
                <a:ext cx="30617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𝐸𝑑𝑔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𝐶𝐴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DBD1EC4-D9BC-18FB-8199-D4B73B9C71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7173" y="1938084"/>
                <a:ext cx="3061736" cy="276999"/>
              </a:xfrm>
              <a:prstGeom prst="rect">
                <a:avLst/>
              </a:prstGeom>
              <a:blipFill>
                <a:blip r:embed="rId2"/>
                <a:stretch>
                  <a:fillRect l="-1992" b="-4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91DD31E-7DF3-7E62-8578-4941BB0EEC1E}"/>
                  </a:ext>
                </a:extLst>
              </p:cNvPr>
              <p:cNvSpPr txBox="1"/>
              <p:nvPr/>
            </p:nvSpPr>
            <p:spPr>
              <a:xfrm>
                <a:off x="7117173" y="2461845"/>
                <a:ext cx="2507610" cy="5725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  <m:sub>
                          <m:r>
                            <a:rPr lang="en-US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uk-UA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𝐸𝑑𝑔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𝐶𝐴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d>
                            <m:dPr>
                              <m:ctrlPr>
                                <a:rPr lang="en-US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d>
                            <m:dPr>
                              <m:ctrlPr>
                                <a:rPr lang="en-US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91DD31E-7DF3-7E62-8578-4941BB0EEC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7173" y="2461845"/>
                <a:ext cx="2507610" cy="57259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772423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679C3-BA73-0DC1-F876-984A2BBC6F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/>
          <a:lstStyle/>
          <a:p>
            <a:pPr algn="ctr"/>
            <a:r>
              <a:rPr lang="uk-UA" b="0" i="0" dirty="0">
                <a:effectLst/>
                <a:latin typeface="Linux Libertine"/>
              </a:rPr>
              <a:t>Кодуємо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41BCB5-1AC5-B234-4E06-1D21BAB94AEE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261872" y="4800600"/>
            <a:ext cx="9418320" cy="169164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8131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DFC1D-3A42-676F-1B5B-7D0990495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>
                <a:latin typeface="YouTube Sans"/>
              </a:rPr>
              <a:t>Лінійна Інтерполація</a:t>
            </a:r>
            <a:r>
              <a:rPr lang="en-US" dirty="0">
                <a:latin typeface="YouTube Sans"/>
              </a:rPr>
              <a:t>/Linear Interpolation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FBD1BF-3CD0-8833-94D6-7D7FBC4FBB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8595360" cy="999919"/>
          </a:xfrm>
        </p:spPr>
        <p:txBody>
          <a:bodyPr/>
          <a:lstStyle/>
          <a:p>
            <a:r>
              <a:rPr lang="uk-UA" dirty="0">
                <a:latin typeface="YouTube Sans"/>
              </a:rPr>
              <a:t>Ми трохи змінимо формулу щоби результат був точніший коли комп</a:t>
            </a:r>
            <a:r>
              <a:rPr lang="en-US" dirty="0">
                <a:latin typeface="YouTube Sans"/>
              </a:rPr>
              <a:t>’</a:t>
            </a:r>
            <a:r>
              <a:rPr lang="uk-UA" dirty="0">
                <a:latin typeface="YouTube Sans"/>
              </a:rPr>
              <a:t>ютер обчислить це рівняння</a:t>
            </a:r>
          </a:p>
          <a:p>
            <a:pPr lvl="1"/>
            <a:r>
              <a:rPr lang="uk-UA" dirty="0">
                <a:latin typeface="YouTube Sans"/>
              </a:rPr>
              <a:t>Комп</a:t>
            </a:r>
            <a:r>
              <a:rPr lang="en-US" dirty="0">
                <a:latin typeface="YouTube Sans"/>
              </a:rPr>
              <a:t>’</a:t>
            </a:r>
            <a:r>
              <a:rPr lang="uk-UA" dirty="0">
                <a:latin typeface="YouTube Sans"/>
              </a:rPr>
              <a:t>ютер не має ідеальної точності номерів</a:t>
            </a:r>
            <a:endParaRPr lang="en-US" dirty="0">
              <a:latin typeface="YouTube San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E72945F-C3E5-480A-0BBB-D57498DADE01}"/>
                  </a:ext>
                </a:extLst>
              </p:cNvPr>
              <p:cNvSpPr txBox="1"/>
              <p:nvPr/>
            </p:nvSpPr>
            <p:spPr>
              <a:xfrm>
                <a:off x="1426528" y="2966197"/>
                <a:ext cx="332966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uk-UA" i="1" dirty="0" smtClean="0">
                        <a:latin typeface="Cambria Math" panose="02040503050406030204" pitchFamily="18" charset="0"/>
                      </a:rPr>
                      <m:t>І</m:t>
                    </m:r>
                    <m:d>
                      <m:dPr>
                        <m:ctrlPr>
                          <a:rPr lang="uk-UA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+(</m:t>
                    </m:r>
                    <m:sSub>
                      <m:sSubPr>
                        <m:ctrlPr>
                          <a:rPr lang="en-US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)∗</m:t>
                    </m:r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E72945F-C3E5-480A-0BBB-D57498DADE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6528" y="2966197"/>
                <a:ext cx="3329668" cy="369332"/>
              </a:xfrm>
              <a:prstGeom prst="rect">
                <a:avLst/>
              </a:prstGeom>
              <a:blipFill>
                <a:blip r:embed="rId2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C250BC5-1877-33F4-663B-56D0047BA413}"/>
                  </a:ext>
                </a:extLst>
              </p:cNvPr>
              <p:cNvSpPr txBox="1"/>
              <p:nvPr/>
            </p:nvSpPr>
            <p:spPr>
              <a:xfrm>
                <a:off x="1426528" y="3337806"/>
                <a:ext cx="332966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uk-UA" i="1" dirty="0" smtClean="0">
                        <a:latin typeface="Cambria Math" panose="02040503050406030204" pitchFamily="18" charset="0"/>
                      </a:rPr>
                      <m:t>І</m:t>
                    </m:r>
                    <m:d>
                      <m:dPr>
                        <m:ctrlPr>
                          <a:rPr lang="uk-UA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C250BC5-1877-33F4-663B-56D0047BA4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6528" y="3337806"/>
                <a:ext cx="3329668" cy="369332"/>
              </a:xfrm>
              <a:prstGeom prst="rect">
                <a:avLst/>
              </a:prstGeom>
              <a:blipFill>
                <a:blip r:embed="rId3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601A157-B8D3-3BE0-C22F-4615163CD2D2}"/>
                  </a:ext>
                </a:extLst>
              </p:cNvPr>
              <p:cNvSpPr txBox="1"/>
              <p:nvPr/>
            </p:nvSpPr>
            <p:spPr>
              <a:xfrm>
                <a:off x="1426528" y="3707138"/>
                <a:ext cx="332966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uk-UA" i="1" dirty="0" smtClean="0">
                          <a:latin typeface="Cambria Math" panose="02040503050406030204" pitchFamily="18" charset="0"/>
                        </a:rPr>
                        <m:t>І</m:t>
                      </m:r>
                      <m:d>
                        <m:dPr>
                          <m:ctrlPr>
                            <a:rPr lang="uk-UA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i="1" dirty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uk-UA" b="0" i="1" dirty="0" smtClean="0">
                          <a:latin typeface="Cambria Math" panose="02040503050406030204" pitchFamily="18" charset="0"/>
                        </a:rPr>
                        <m:t>(1−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uk-UA" b="0" i="1" dirty="0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 dirty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601A157-B8D3-3BE0-C22F-4615163CD2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6528" y="3707138"/>
                <a:ext cx="3329668" cy="369332"/>
              </a:xfrm>
              <a:prstGeom prst="rect">
                <a:avLst/>
              </a:prstGeom>
              <a:blipFill>
                <a:blip r:embed="rId4"/>
                <a:stretch>
                  <a:fillRect b="-163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3968D798-2FEF-8965-55C7-981F93B291C1}"/>
              </a:ext>
            </a:extLst>
          </p:cNvPr>
          <p:cNvSpPr txBox="1"/>
          <p:nvPr/>
        </p:nvSpPr>
        <p:spPr>
          <a:xfrm>
            <a:off x="5229841" y="3060807"/>
            <a:ext cx="2552426" cy="923330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r>
              <a:rPr lang="uk-UA" dirty="0">
                <a:solidFill>
                  <a:schemeClr val="bg1"/>
                </a:solidFill>
                <a:latin typeface="YouTube Sans"/>
              </a:rPr>
              <a:t>Рівняння яке ми будемо використовувати в наші програмі</a:t>
            </a:r>
            <a:endParaRPr lang="en-US" dirty="0">
              <a:solidFill>
                <a:schemeClr val="bg1"/>
              </a:solidFill>
              <a:latin typeface="YouTube Sans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C8D1C26-640F-4741-36E2-382D5CBFF642}"/>
              </a:ext>
            </a:extLst>
          </p:cNvPr>
          <p:cNvCxnSpPr>
            <a:stCxn id="7" idx="1"/>
          </p:cNvCxnSpPr>
          <p:nvPr/>
        </p:nvCxnSpPr>
        <p:spPr>
          <a:xfrm flipH="1">
            <a:off x="4039148" y="3522472"/>
            <a:ext cx="1190693" cy="369332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990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B7E882-6F59-4540-697A-8F4EC59D9E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>
                <a:latin typeface="YouTube Sans"/>
              </a:rPr>
              <a:t>Лінійна Інтерполація</a:t>
            </a:r>
            <a:r>
              <a:rPr lang="en-US" dirty="0">
                <a:latin typeface="YouTube Sans"/>
              </a:rPr>
              <a:t>/Linear Interpolation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7402CE-5EB9-A1B4-90C3-6A3BC3D556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4111712" cy="4054641"/>
          </a:xfrm>
        </p:spPr>
        <p:txBody>
          <a:bodyPr>
            <a:normAutofit/>
          </a:bodyPr>
          <a:lstStyle/>
          <a:p>
            <a:r>
              <a:rPr lang="uk-UA" dirty="0">
                <a:solidFill>
                  <a:schemeClr val="tx1"/>
                </a:solidFill>
                <a:latin typeface="YouTube Sans"/>
              </a:rPr>
              <a:t>Наша формула для лінійної інтерполації далі працює якщо наші атрибути є векторами</a:t>
            </a:r>
            <a:endParaRPr lang="en-US" dirty="0">
              <a:solidFill>
                <a:schemeClr val="tx1"/>
              </a:solidFill>
              <a:latin typeface="YouTube Sans"/>
            </a:endParaRPr>
          </a:p>
          <a:p>
            <a:pPr lvl="1"/>
            <a:r>
              <a:rPr lang="uk-UA" dirty="0">
                <a:solidFill>
                  <a:schemeClr val="tx1"/>
                </a:solidFill>
                <a:latin typeface="YouTube Sans"/>
              </a:rPr>
              <a:t>Колір є тривимірним вектором, тому ми можемо вжити цю саму формулу для кожного кольорного каналу</a:t>
            </a:r>
            <a:endParaRPr lang="en-US" dirty="0">
              <a:latin typeface="YouTube Sans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5118CA8-51AE-A8CF-2D1D-61341DF1FBC4}"/>
              </a:ext>
            </a:extLst>
          </p:cNvPr>
          <p:cNvCxnSpPr>
            <a:cxnSpLocks/>
            <a:stCxn id="5" idx="2"/>
            <a:endCxn id="6" idx="6"/>
          </p:cNvCxnSpPr>
          <p:nvPr/>
        </p:nvCxnSpPr>
        <p:spPr>
          <a:xfrm flipV="1">
            <a:off x="6538955" y="2484748"/>
            <a:ext cx="2539341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649E88F4-5E5C-68E8-D5CA-497C717F51E2}"/>
              </a:ext>
            </a:extLst>
          </p:cNvPr>
          <p:cNvSpPr/>
          <p:nvPr/>
        </p:nvSpPr>
        <p:spPr>
          <a:xfrm flipH="1">
            <a:off x="6348950" y="2387222"/>
            <a:ext cx="190005" cy="19505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418F862-305F-0A40-58BB-3E511AA3EA26}"/>
              </a:ext>
            </a:extLst>
          </p:cNvPr>
          <p:cNvSpPr/>
          <p:nvPr/>
        </p:nvSpPr>
        <p:spPr>
          <a:xfrm flipH="1">
            <a:off x="9078296" y="2387221"/>
            <a:ext cx="190005" cy="195053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ABFC7B4-92AF-8EED-136C-7A6FB2EEBF7A}"/>
              </a:ext>
            </a:extLst>
          </p:cNvPr>
          <p:cNvSpPr/>
          <p:nvPr/>
        </p:nvSpPr>
        <p:spPr>
          <a:xfrm>
            <a:off x="6443952" y="2079726"/>
            <a:ext cx="2729851" cy="258731"/>
          </a:xfrm>
          <a:prstGeom prst="rect">
            <a:avLst/>
          </a:prstGeom>
          <a:gradFill flip="none" rotWithShape="1">
            <a:gsLst>
              <a:gs pos="0">
                <a:srgbClr val="FF0000"/>
              </a:gs>
              <a:gs pos="100000">
                <a:srgbClr val="00B0F0"/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C3C07E9-4733-862D-A619-E41372524636}"/>
                  </a:ext>
                </a:extLst>
              </p:cNvPr>
              <p:cNvSpPr txBox="1"/>
              <p:nvPr/>
            </p:nvSpPr>
            <p:spPr>
              <a:xfrm>
                <a:off x="6096000" y="2443774"/>
                <a:ext cx="21223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C3C07E9-4733-862D-A619-E413725246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2443774"/>
                <a:ext cx="212238" cy="276999"/>
              </a:xfrm>
              <a:prstGeom prst="rect">
                <a:avLst/>
              </a:prstGeom>
              <a:blipFill>
                <a:blip r:embed="rId2"/>
                <a:stretch>
                  <a:fillRect l="-22857" r="-20000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E0BD4D9-4951-0EE4-E62F-EF84E195FA22}"/>
                  </a:ext>
                </a:extLst>
              </p:cNvPr>
              <p:cNvSpPr txBox="1"/>
              <p:nvPr/>
            </p:nvSpPr>
            <p:spPr>
              <a:xfrm>
                <a:off x="9312233" y="2408146"/>
                <a:ext cx="22262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E0BD4D9-4951-0EE4-E62F-EF84E195FA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2233" y="2408146"/>
                <a:ext cx="222625" cy="276999"/>
              </a:xfrm>
              <a:prstGeom prst="rect">
                <a:avLst/>
              </a:prstGeom>
              <a:blipFill>
                <a:blip r:embed="rId3"/>
                <a:stretch>
                  <a:fillRect l="-25000" r="-19444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FA0CF92-4169-14FD-C250-221A6EF923EE}"/>
                  </a:ext>
                </a:extLst>
              </p:cNvPr>
              <p:cNvSpPr txBox="1"/>
              <p:nvPr/>
            </p:nvSpPr>
            <p:spPr>
              <a:xfrm>
                <a:off x="5638031" y="3485705"/>
                <a:ext cx="2379626" cy="2995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FA0CF92-4169-14FD-C250-221A6EF923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8031" y="3485705"/>
                <a:ext cx="2379626" cy="299569"/>
              </a:xfrm>
              <a:prstGeom prst="rect">
                <a:avLst/>
              </a:prstGeom>
              <a:blipFill>
                <a:blip r:embed="rId4"/>
                <a:stretch>
                  <a:fillRect l="-1795" r="-1282" b="-224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5581620-6B14-5D98-4A35-A28AF0DC7817}"/>
                  </a:ext>
                </a:extLst>
              </p:cNvPr>
              <p:cNvSpPr txBox="1"/>
              <p:nvPr/>
            </p:nvSpPr>
            <p:spPr>
              <a:xfrm>
                <a:off x="5643580" y="3895732"/>
                <a:ext cx="239597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5581620-6B14-5D98-4A35-A28AF0DC78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3580" y="3895732"/>
                <a:ext cx="2395977" cy="276999"/>
              </a:xfrm>
              <a:prstGeom prst="rect">
                <a:avLst/>
              </a:prstGeom>
              <a:blipFill>
                <a:blip r:embed="rId5"/>
                <a:stretch>
                  <a:fillRect l="-1781" r="-1272" b="-195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B6C501E-4620-48E1-8FB2-193652D8DAB4}"/>
                  </a:ext>
                </a:extLst>
              </p:cNvPr>
              <p:cNvSpPr txBox="1"/>
              <p:nvPr/>
            </p:nvSpPr>
            <p:spPr>
              <a:xfrm>
                <a:off x="5638031" y="3057728"/>
                <a:ext cx="236077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B6C501E-4620-48E1-8FB2-193652D8DA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8031" y="3057728"/>
                <a:ext cx="2360774" cy="276999"/>
              </a:xfrm>
              <a:prstGeom prst="rect">
                <a:avLst/>
              </a:prstGeom>
              <a:blipFill>
                <a:blip r:embed="rId6"/>
                <a:stretch>
                  <a:fillRect l="-1809" r="-1292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ctangle 16">
            <a:extLst>
              <a:ext uri="{FF2B5EF4-FFF2-40B4-BE49-F238E27FC236}">
                <a16:creationId xmlns:a16="http://schemas.microsoft.com/office/drawing/2014/main" id="{1E6C6605-4A64-766A-C130-F4A5A77C7367}"/>
              </a:ext>
            </a:extLst>
          </p:cNvPr>
          <p:cNvSpPr/>
          <p:nvPr/>
        </p:nvSpPr>
        <p:spPr>
          <a:xfrm>
            <a:off x="7092811" y="3057728"/>
            <a:ext cx="270710" cy="1115002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BCC951E-749D-1C34-F151-185D4B5E3E35}"/>
                  </a:ext>
                </a:extLst>
              </p:cNvPr>
              <p:cNvSpPr txBox="1"/>
              <p:nvPr/>
            </p:nvSpPr>
            <p:spPr>
              <a:xfrm>
                <a:off x="5638030" y="4323708"/>
                <a:ext cx="2395977" cy="369332"/>
              </a:xfrm>
              <a:prstGeom prst="rect">
                <a:avLst/>
              </a:prstGeom>
              <a:solidFill>
                <a:srgbClr val="7030A0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uk-UA" dirty="0">
                    <a:solidFill>
                      <a:schemeClr val="bg1"/>
                    </a:solidFill>
                    <a:latin typeface="YouTube Sans"/>
                  </a:rPr>
                  <a:t>Всі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t</m:t>
                    </m:r>
                  </m:oMath>
                </a14:m>
                <a:r>
                  <a:rPr lang="uk-UA" dirty="0">
                    <a:solidFill>
                      <a:schemeClr val="bg1"/>
                    </a:solidFill>
                    <a:latin typeface="YouTube Sans"/>
                  </a:rPr>
                  <a:t> це ця сама змінна</a:t>
                </a:r>
                <a:endParaRPr lang="en-US" dirty="0">
                  <a:solidFill>
                    <a:schemeClr val="bg1"/>
                  </a:solidFill>
                  <a:latin typeface="YouTube Sans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BCC951E-749D-1C34-F151-185D4B5E3E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8030" y="4323708"/>
                <a:ext cx="2395977" cy="369332"/>
              </a:xfrm>
              <a:prstGeom prst="rect">
                <a:avLst/>
              </a:prstGeom>
              <a:blipFill>
                <a:blip r:embed="rId7"/>
                <a:stretch>
                  <a:fillRect l="-2290" t="-8197" r="-2036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ED81788-97C8-F49C-AC16-32B2C978017A}"/>
                  </a:ext>
                </a:extLst>
              </p:cNvPr>
              <p:cNvSpPr txBox="1"/>
              <p:nvPr/>
            </p:nvSpPr>
            <p:spPr>
              <a:xfrm>
                <a:off x="8531612" y="3476729"/>
                <a:ext cx="253171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uk-UA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І</m:t>
                      </m:r>
                      <m:d>
                        <m:dPr>
                          <m:ctrlPr>
                            <a:rPr lang="uk-UA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∗(1−</m:t>
                      </m:r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)+</m:t>
                      </m:r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ED81788-97C8-F49C-AC16-32B2C97801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1612" y="3476729"/>
                <a:ext cx="2531719" cy="276999"/>
              </a:xfrm>
              <a:prstGeom prst="rect">
                <a:avLst/>
              </a:prstGeom>
              <a:blipFill>
                <a:blip r:embed="rId8"/>
                <a:stretch>
                  <a:fillRect l="-1687" r="-964" b="-369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Right Brace 23">
            <a:extLst>
              <a:ext uri="{FF2B5EF4-FFF2-40B4-BE49-F238E27FC236}">
                <a16:creationId xmlns:a16="http://schemas.microsoft.com/office/drawing/2014/main" id="{0A2FDEA5-8C74-230C-B3CC-AE89C580FE42}"/>
              </a:ext>
            </a:extLst>
          </p:cNvPr>
          <p:cNvSpPr/>
          <p:nvPr/>
        </p:nvSpPr>
        <p:spPr>
          <a:xfrm>
            <a:off x="8157411" y="3057728"/>
            <a:ext cx="210552" cy="1114999"/>
          </a:xfrm>
          <a:prstGeom prst="rightBrace">
            <a:avLst/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147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1" grpId="0"/>
      <p:bldP spid="17" grpId="0" animBg="1"/>
      <p:bldP spid="18" grpId="0" animBg="1"/>
      <p:bldP spid="23" grpId="0"/>
      <p:bldP spid="2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913DBD-FDD9-CFC2-09B5-EFB02398FD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>
                <a:latin typeface="YouTube Sans"/>
              </a:rPr>
              <a:t>Лінійна Інтерполація</a:t>
            </a:r>
            <a:r>
              <a:rPr lang="en-US" dirty="0">
                <a:latin typeface="YouTube Sans"/>
              </a:rPr>
              <a:t>/Linear Interpolation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6B978D-C213-DD12-2A00-2A4D6625A5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uk-UA" dirty="0">
                <a:latin typeface="YouTube Sans"/>
              </a:rPr>
              <a:t>Отже ми знаємо як інтерполювати атрибути між двома точками!</a:t>
            </a:r>
          </a:p>
          <a:p>
            <a:r>
              <a:rPr lang="uk-UA" dirty="0">
                <a:latin typeface="YouTube Sans"/>
              </a:rPr>
              <a:t>Тепер можемо здобути рівняння яке інтерполює між кінцевими точками на трикутнику</a:t>
            </a:r>
          </a:p>
          <a:p>
            <a:pPr lvl="1"/>
            <a:r>
              <a:rPr lang="uk-UA" dirty="0">
                <a:latin typeface="YouTube Sans"/>
              </a:rPr>
              <a:t>Маємо три точки, не дві</a:t>
            </a:r>
          </a:p>
          <a:p>
            <a:pPr lvl="1"/>
            <a:r>
              <a:rPr lang="uk-UA" dirty="0">
                <a:latin typeface="YouTube Sans"/>
              </a:rPr>
              <a:t>Інтерполація не є одновимірна а двовимірна</a:t>
            </a:r>
          </a:p>
          <a:p>
            <a:r>
              <a:rPr lang="uk-UA" dirty="0">
                <a:latin typeface="YouTube Sans"/>
              </a:rPr>
              <a:t>Будемо вживати лінійну алгебру</a:t>
            </a:r>
            <a:endParaRPr lang="en-US" dirty="0">
              <a:latin typeface="YouTube Sans"/>
            </a:endParaRPr>
          </a:p>
        </p:txBody>
      </p:sp>
    </p:spTree>
    <p:extLst>
      <p:ext uri="{BB962C8B-B14F-4D97-AF65-F5344CB8AC3E}">
        <p14:creationId xmlns:p14="http://schemas.microsoft.com/office/powerpoint/2010/main" val="13068567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7E692-2391-E1BD-8BA6-C3BC7CBDC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>
                <a:latin typeface="YouTube Sans"/>
              </a:rPr>
              <a:t>Трикутникова Інтерполація</a:t>
            </a:r>
            <a:endParaRPr lang="en-US" dirty="0">
              <a:latin typeface="YouTube San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ACE932D-4C1F-75A6-8ACA-CDE4A4DDBA2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61872" y="1828800"/>
                <a:ext cx="5461176" cy="4351337"/>
              </a:xfrm>
            </p:spPr>
            <p:txBody>
              <a:bodyPr/>
              <a:lstStyle/>
              <a:p>
                <a:r>
                  <a:rPr lang="uk-UA" dirty="0">
                    <a:latin typeface="YouTube Sans"/>
                  </a:rPr>
                  <a:t>Маємо три</a:t>
                </a:r>
                <a:r>
                  <a:rPr lang="en-US" dirty="0">
                    <a:latin typeface="YouTube Sans"/>
                  </a:rPr>
                  <a:t> </a:t>
                </a:r>
                <a:r>
                  <a:rPr lang="uk-UA" dirty="0">
                    <a:latin typeface="YouTube Sans"/>
                  </a:rPr>
                  <a:t>атрибути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uk-UA" dirty="0">
                    <a:latin typeface="YouTube Sans"/>
                  </a:rPr>
                  <a:t> для кінцевим точкам і шукаємо атрибут для точку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endParaRPr lang="uk-UA" dirty="0">
                  <a:latin typeface="YouTube Sans"/>
                </a:endParaRPr>
              </a:p>
              <a:p>
                <a:pPr lvl="1"/>
                <a:r>
                  <a:rPr lang="uk-UA" dirty="0">
                    <a:latin typeface="YouTube Sans"/>
                  </a:rPr>
                  <a:t>Це не є їхнє положення, а їхні атрибути</a:t>
                </a:r>
                <a:endParaRPr lang="en-US" dirty="0">
                  <a:latin typeface="YouTube Sans"/>
                </a:endParaRPr>
              </a:p>
              <a:p>
                <a:r>
                  <a:rPr lang="uk-UA" dirty="0">
                    <a:latin typeface="YouTube Sans"/>
                  </a:rPr>
                  <a:t>В першому прикладі, ми мали один параметр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9B650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9B6503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uk-UA" b="0" i="1" smtClean="0">
                            <a:solidFill>
                              <a:srgbClr val="9B6503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>
                  <a:latin typeface="YouTube Sans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uk-UA" b="0" i="1" smtClean="0">
                        <a:latin typeface="Cambria Math" panose="02040503050406030204" pitchFamily="18" charset="0"/>
                      </a:rPr>
                      <m:t>(1−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9B650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9B6503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uk-UA" b="0" i="1" smtClean="0">
                            <a:solidFill>
                              <a:srgbClr val="9B6503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uk-UA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i="1">
                            <a:solidFill>
                              <a:srgbClr val="9B650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9B6503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uk-UA" b="0" i="1" smtClean="0">
                            <a:solidFill>
                              <a:srgbClr val="9B6503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uk-UA" dirty="0">
                    <a:latin typeface="YouTube Sans"/>
                  </a:rPr>
                  <a:t>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9B650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9B6503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uk-UA" b="0" i="1" smtClean="0">
                            <a:solidFill>
                              <a:srgbClr val="9B6503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=1</m:t>
                    </m:r>
                    <m:r>
                      <a:rPr lang="uk-UA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solidFill>
                              <a:srgbClr val="9B650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9B6503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uk-UA" b="0" i="1" smtClean="0">
                            <a:solidFill>
                              <a:srgbClr val="9B6503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uk-UA" dirty="0">
                  <a:latin typeface="YouTube Sans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i="1">
                            <a:solidFill>
                              <a:srgbClr val="9B650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9B6503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uk-UA" b="0" i="1" smtClean="0">
                            <a:solidFill>
                              <a:srgbClr val="9B6503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i="1">
                            <a:solidFill>
                              <a:srgbClr val="9B650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9B6503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uk-UA" b="0" i="1" smtClean="0">
                            <a:solidFill>
                              <a:srgbClr val="9B6503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uk-UA" dirty="0">
                    <a:latin typeface="YouTube Sans"/>
                  </a:rPr>
                  <a:t>  де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9B650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9B6503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i="1">
                            <a:solidFill>
                              <a:srgbClr val="9B6503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solidFill>
                              <a:srgbClr val="9B650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9B6503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i="1">
                            <a:solidFill>
                              <a:srgbClr val="9B6503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uk-UA" dirty="0">
                  <a:latin typeface="YouTube Sans"/>
                </a:endParaRPr>
              </a:p>
              <a:p>
                <a:r>
                  <a:rPr lang="uk-UA" dirty="0">
                    <a:latin typeface="YouTube Sans"/>
                  </a:rPr>
                  <a:t>На трикутнику, ми будемо мати три параметри, один для кожної точки </a:t>
                </a:r>
                <a:endParaRPr lang="en-US" dirty="0">
                  <a:latin typeface="YouTube Sans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E40EAC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E40EAC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E40EAC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E40EAC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E40EAC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E40EAC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E40EAC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E40EAC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E40EAC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>
                    <a:latin typeface="YouTube Sans"/>
                  </a:rPr>
                  <a:t> </a:t>
                </a:r>
                <a:r>
                  <a:rPr lang="uk-UA" dirty="0">
                    <a:latin typeface="YouTube Sans"/>
                  </a:rPr>
                  <a:t>де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E40EAC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E40EAC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i="1">
                            <a:solidFill>
                              <a:srgbClr val="E40EAC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 smtClean="0">
                            <a:solidFill>
                              <a:srgbClr val="E40EAC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E40EAC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i="1">
                            <a:solidFill>
                              <a:srgbClr val="E40EAC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E40EAC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E40EAC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E40EAC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uk-UA" dirty="0">
                  <a:latin typeface="YouTube Sans"/>
                </a:endParaRPr>
              </a:p>
              <a:p>
                <a:r>
                  <a:rPr lang="uk-UA" dirty="0">
                    <a:latin typeface="YouTube Sans"/>
                  </a:rPr>
                  <a:t>Які будуть наші параметри</a:t>
                </a:r>
                <a:r>
                  <a:rPr lang="en-US" dirty="0">
                    <a:latin typeface="YouTube Sans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E40EAC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E40EAC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E40EAC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E40EAC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E40EAC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E40EAC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E40EAC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E40EAC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E40EAC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latin typeface="YouTube Sans"/>
                  </a:rPr>
                  <a:t>?</a:t>
                </a:r>
              </a:p>
              <a:p>
                <a:pPr lvl="1"/>
                <a:r>
                  <a:rPr lang="uk-UA" dirty="0">
                    <a:latin typeface="YouTube Sans"/>
                  </a:rPr>
                  <a:t>Ми хочемо щоби інтерполація була лійнійна</a:t>
                </a:r>
              </a:p>
              <a:p>
                <a:endParaRPr lang="en-US" dirty="0">
                  <a:latin typeface="YouTube Sans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ACE932D-4C1F-75A6-8ACA-CDE4A4DDBA2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61872" y="1828800"/>
                <a:ext cx="5461176" cy="4351337"/>
              </a:xfrm>
              <a:blipFill>
                <a:blip r:embed="rId2"/>
                <a:stretch>
                  <a:fillRect l="-223" t="-9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D82D52C7-7724-8CF8-521D-D9B5B65144E0}"/>
              </a:ext>
            </a:extLst>
          </p:cNvPr>
          <p:cNvSpPr/>
          <p:nvPr/>
        </p:nvSpPr>
        <p:spPr>
          <a:xfrm>
            <a:off x="6792685" y="2410691"/>
            <a:ext cx="2476006" cy="1876301"/>
          </a:xfrm>
          <a:prstGeom prst="triangl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5E766C3-EAE7-8F28-1D4A-300278C888F2}"/>
              </a:ext>
            </a:extLst>
          </p:cNvPr>
          <p:cNvSpPr/>
          <p:nvPr/>
        </p:nvSpPr>
        <p:spPr>
          <a:xfrm>
            <a:off x="8045532" y="3236026"/>
            <a:ext cx="59377" cy="7125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D43CC60-C1FC-18B0-DC8A-EF5858E773CC}"/>
                  </a:ext>
                </a:extLst>
              </p:cNvPr>
              <p:cNvSpPr txBox="1"/>
              <p:nvPr/>
            </p:nvSpPr>
            <p:spPr>
              <a:xfrm>
                <a:off x="7969005" y="2948049"/>
                <a:ext cx="21243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D43CC60-C1FC-18B0-DC8A-EF5858E773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9005" y="2948049"/>
                <a:ext cx="212430" cy="276999"/>
              </a:xfrm>
              <a:prstGeom prst="rect">
                <a:avLst/>
              </a:prstGeom>
              <a:blipFill>
                <a:blip r:embed="rId3"/>
                <a:stretch>
                  <a:fillRect l="-22857" r="-22857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848D8A4-F0E8-5D34-15B7-9CD8E62D49D0}"/>
                  </a:ext>
                </a:extLst>
              </p:cNvPr>
              <p:cNvSpPr txBox="1"/>
              <p:nvPr/>
            </p:nvSpPr>
            <p:spPr>
              <a:xfrm>
                <a:off x="7939317" y="2117812"/>
                <a:ext cx="21223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848D8A4-F0E8-5D34-15B7-9CD8E62D49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9317" y="2117812"/>
                <a:ext cx="212238" cy="276999"/>
              </a:xfrm>
              <a:prstGeom prst="rect">
                <a:avLst/>
              </a:prstGeom>
              <a:blipFill>
                <a:blip r:embed="rId4"/>
                <a:stretch>
                  <a:fillRect l="-22857" r="-22857"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54CAADA-DC71-F19A-7655-A5F8B15702F5}"/>
                  </a:ext>
                </a:extLst>
              </p:cNvPr>
              <p:cNvSpPr txBox="1"/>
              <p:nvPr/>
            </p:nvSpPr>
            <p:spPr>
              <a:xfrm>
                <a:off x="6500423" y="4158435"/>
                <a:ext cx="22262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54CAADA-DC71-F19A-7655-A5F8B15702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0423" y="4158435"/>
                <a:ext cx="222625" cy="276999"/>
              </a:xfrm>
              <a:prstGeom prst="rect">
                <a:avLst/>
              </a:prstGeom>
              <a:blipFill>
                <a:blip r:embed="rId5"/>
                <a:stretch>
                  <a:fillRect l="-21622" r="-18919"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C572EB9-A2DD-DCFD-2EB5-5209F4C5F07E}"/>
                  </a:ext>
                </a:extLst>
              </p:cNvPr>
              <p:cNvSpPr txBox="1"/>
              <p:nvPr/>
            </p:nvSpPr>
            <p:spPr>
              <a:xfrm>
                <a:off x="9338328" y="4158435"/>
                <a:ext cx="21210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C572EB9-A2DD-DCFD-2EB5-5209F4C5F0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8328" y="4158435"/>
                <a:ext cx="212109" cy="276999"/>
              </a:xfrm>
              <a:prstGeom prst="rect">
                <a:avLst/>
              </a:prstGeom>
              <a:blipFill>
                <a:blip r:embed="rId6"/>
                <a:stretch>
                  <a:fillRect l="-25714" r="-17143"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17603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7E692-2391-E1BD-8BA6-C3BC7CBDC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>
                <a:latin typeface="YouTube Sans"/>
              </a:rPr>
              <a:t>Трикутникова Інтерполація</a:t>
            </a:r>
            <a:endParaRPr lang="en-US" dirty="0">
              <a:latin typeface="YouTube San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0E93178-9D90-C510-08F9-1C91E063481D}"/>
                  </a:ext>
                </a:extLst>
              </p:cNvPr>
              <p:cNvSpPr txBox="1"/>
              <p:nvPr/>
            </p:nvSpPr>
            <p:spPr>
              <a:xfrm>
                <a:off x="763276" y="2789688"/>
                <a:ext cx="167706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0≤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0E93178-9D90-C510-08F9-1C91E06348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276" y="2789688"/>
                <a:ext cx="1677062" cy="276999"/>
              </a:xfrm>
              <a:prstGeom prst="rect">
                <a:avLst/>
              </a:prstGeom>
              <a:blipFill>
                <a:blip r:embed="rId2"/>
                <a:stretch>
                  <a:fillRect l="-2545" r="-2909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33E0AA48-5448-26D8-52A2-CC8E7C144FE1}"/>
              </a:ext>
            </a:extLst>
          </p:cNvPr>
          <p:cNvSpPr txBox="1"/>
          <p:nvPr/>
        </p:nvSpPr>
        <p:spPr>
          <a:xfrm>
            <a:off x="4134905" y="3455103"/>
            <a:ext cx="3172692" cy="646331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lang="uk-UA" dirty="0">
                <a:solidFill>
                  <a:schemeClr val="bg1"/>
                </a:solidFill>
                <a:latin typeface="YouTube Sans"/>
              </a:rPr>
              <a:t>Змушують щоби параметри були лінійними</a:t>
            </a:r>
            <a:endParaRPr lang="en-US" dirty="0">
              <a:solidFill>
                <a:schemeClr val="bg1"/>
              </a:solidFill>
              <a:latin typeface="YouTube Sans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7F86A30-AAB5-81A1-26C7-1E88DB0099A9}"/>
              </a:ext>
            </a:extLst>
          </p:cNvPr>
          <p:cNvCxnSpPr>
            <a:cxnSpLocks/>
            <a:stCxn id="19" idx="1"/>
            <a:endCxn id="7" idx="3"/>
          </p:cNvCxnSpPr>
          <p:nvPr/>
        </p:nvCxnSpPr>
        <p:spPr>
          <a:xfrm flipH="1">
            <a:off x="2440338" y="3778269"/>
            <a:ext cx="1694567" cy="6915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7E427E36-ECED-413A-4D48-BA0F4525CF21}"/>
              </a:ext>
            </a:extLst>
          </p:cNvPr>
          <p:cNvSpPr txBox="1"/>
          <p:nvPr/>
        </p:nvSpPr>
        <p:spPr>
          <a:xfrm>
            <a:off x="4134905" y="1794646"/>
            <a:ext cx="2809373" cy="646331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r>
              <a:rPr lang="uk-UA" dirty="0">
                <a:solidFill>
                  <a:schemeClr val="bg1"/>
                </a:solidFill>
                <a:latin typeface="YouTube Sans"/>
              </a:rPr>
              <a:t>Інтерполація атрибутів трьох точкок</a:t>
            </a:r>
            <a:endParaRPr lang="en-US" dirty="0">
              <a:solidFill>
                <a:schemeClr val="bg1"/>
              </a:solidFill>
              <a:latin typeface="YouTube Sans"/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4C341DA-94EB-C8C3-B474-1C3EBC5027D0}"/>
              </a:ext>
            </a:extLst>
          </p:cNvPr>
          <p:cNvCxnSpPr>
            <a:cxnSpLocks/>
            <a:stCxn id="31" idx="1"/>
            <a:endCxn id="6" idx="3"/>
          </p:cNvCxnSpPr>
          <p:nvPr/>
        </p:nvCxnSpPr>
        <p:spPr>
          <a:xfrm flipH="1">
            <a:off x="2863723" y="2117812"/>
            <a:ext cx="127118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A97E441-AF5B-74E5-D48E-693BEA4B0BC3}"/>
              </a:ext>
            </a:extLst>
          </p:cNvPr>
          <p:cNvCxnSpPr>
            <a:cxnSpLocks/>
            <a:stCxn id="35" idx="1"/>
            <a:endCxn id="16" idx="3"/>
          </p:cNvCxnSpPr>
          <p:nvPr/>
        </p:nvCxnSpPr>
        <p:spPr>
          <a:xfrm flipH="1" flipV="1">
            <a:off x="2440338" y="2928188"/>
            <a:ext cx="1694567" cy="5750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59FF98C8-0560-B324-9D35-069478DA2E4F}"/>
              </a:ext>
            </a:extLst>
          </p:cNvPr>
          <p:cNvSpPr txBox="1"/>
          <p:nvPr/>
        </p:nvSpPr>
        <p:spPr>
          <a:xfrm>
            <a:off x="4134905" y="2610772"/>
            <a:ext cx="3172692" cy="646331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uk-UA" dirty="0">
                <a:solidFill>
                  <a:schemeClr val="bg1"/>
                </a:solidFill>
                <a:latin typeface="YouTube Sans"/>
              </a:rPr>
              <a:t>Змушують щоби параметри були в трикутнику</a:t>
            </a:r>
            <a:endParaRPr lang="en-US" dirty="0">
              <a:solidFill>
                <a:schemeClr val="bg1"/>
              </a:solidFill>
              <a:latin typeface="YouTube San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A627E51-8C0E-4874-A589-892900B4B43E}"/>
                  </a:ext>
                </a:extLst>
              </p:cNvPr>
              <p:cNvSpPr txBox="1"/>
              <p:nvPr/>
            </p:nvSpPr>
            <p:spPr>
              <a:xfrm>
                <a:off x="763276" y="1979312"/>
                <a:ext cx="210044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A627E51-8C0E-4874-A589-892900B4B4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276" y="1979312"/>
                <a:ext cx="2100447" cy="276999"/>
              </a:xfrm>
              <a:prstGeom prst="rect">
                <a:avLst/>
              </a:prstGeom>
              <a:blipFill>
                <a:blip r:embed="rId3"/>
                <a:stretch>
                  <a:fillRect l="-1739" r="-1739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122D98C-1089-F078-010A-F8C91962D05D}"/>
                  </a:ext>
                </a:extLst>
              </p:cNvPr>
              <p:cNvSpPr txBox="1"/>
              <p:nvPr/>
            </p:nvSpPr>
            <p:spPr>
              <a:xfrm>
                <a:off x="763277" y="3646684"/>
                <a:ext cx="167706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122D98C-1089-F078-010A-F8C91962D0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277" y="3646684"/>
                <a:ext cx="1677061" cy="276999"/>
              </a:xfrm>
              <a:prstGeom prst="rect">
                <a:avLst/>
              </a:prstGeom>
              <a:blipFill>
                <a:blip r:embed="rId4"/>
                <a:stretch>
                  <a:fillRect l="-2182" r="-2909" b="-195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C1154F7-1666-633C-204F-7128AD1FC9CE}"/>
              </a:ext>
            </a:extLst>
          </p:cNvPr>
          <p:cNvCxnSpPr>
            <a:cxnSpLocks/>
            <a:stCxn id="35" idx="1"/>
            <a:endCxn id="7" idx="3"/>
          </p:cNvCxnSpPr>
          <p:nvPr/>
        </p:nvCxnSpPr>
        <p:spPr>
          <a:xfrm flipH="1">
            <a:off x="2440338" y="2933938"/>
            <a:ext cx="1694567" cy="851246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AC88A48E-202F-54FB-4700-E5776A9BD1F2}"/>
              </a:ext>
            </a:extLst>
          </p:cNvPr>
          <p:cNvCxnSpPr>
            <a:cxnSpLocks/>
            <a:stCxn id="19" idx="1"/>
            <a:endCxn id="16" idx="3"/>
          </p:cNvCxnSpPr>
          <p:nvPr/>
        </p:nvCxnSpPr>
        <p:spPr>
          <a:xfrm flipH="1" flipV="1">
            <a:off x="2440338" y="2928188"/>
            <a:ext cx="1694567" cy="850081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5DB145EE-2A22-3744-EB5F-5B1CADE720F6}"/>
              </a:ext>
            </a:extLst>
          </p:cNvPr>
          <p:cNvSpPr txBox="1"/>
          <p:nvPr/>
        </p:nvSpPr>
        <p:spPr>
          <a:xfrm>
            <a:off x="763276" y="4837383"/>
            <a:ext cx="3900164" cy="646331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r>
              <a:rPr lang="uk-UA" dirty="0">
                <a:solidFill>
                  <a:schemeClr val="bg1"/>
                </a:solidFill>
                <a:latin typeface="YouTube Sans"/>
              </a:rPr>
              <a:t>Яким способом ці рівняння змушують щоби інтерполація була лійнійна</a:t>
            </a:r>
            <a:r>
              <a:rPr lang="en-US" dirty="0">
                <a:solidFill>
                  <a:schemeClr val="bg1"/>
                </a:solidFill>
                <a:latin typeface="YouTube Sans"/>
              </a:rPr>
              <a:t>?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2F6B67A6-D8AE-BA16-D6BD-D433ACF4323F}"/>
              </a:ext>
            </a:extLst>
          </p:cNvPr>
          <p:cNvCxnSpPr>
            <a:cxnSpLocks/>
            <a:stCxn id="51" idx="0"/>
            <a:endCxn id="7" idx="2"/>
          </p:cNvCxnSpPr>
          <p:nvPr/>
        </p:nvCxnSpPr>
        <p:spPr>
          <a:xfrm flipH="1" flipV="1">
            <a:off x="1601808" y="3923683"/>
            <a:ext cx="1111550" cy="91370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25A4011-A051-40EC-F861-3C9AD82E05A4}"/>
              </a:ext>
            </a:extLst>
          </p:cNvPr>
          <p:cNvCxnSpPr>
            <a:cxnSpLocks/>
            <a:stCxn id="51" idx="0"/>
          </p:cNvCxnSpPr>
          <p:nvPr/>
        </p:nvCxnSpPr>
        <p:spPr>
          <a:xfrm flipH="1" flipV="1">
            <a:off x="1601807" y="3205187"/>
            <a:ext cx="1111551" cy="1632196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4659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9" grpId="0" animBg="1"/>
      <p:bldP spid="31" grpId="0" animBg="1"/>
      <p:bldP spid="35" grpId="0" animBg="1"/>
      <p:bldP spid="7" grpId="0"/>
      <p:bldP spid="5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FB55C7-E266-A7D4-ABFA-B2E94CB657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uk-UA" dirty="0">
                <a:latin typeface="YouTube Sans"/>
              </a:rPr>
              <a:t>Трикутникова Інтерполація</a:t>
            </a:r>
            <a:r>
              <a:rPr lang="en-US" dirty="0">
                <a:latin typeface="YouTube Sans"/>
              </a:rPr>
              <a:t> - </a:t>
            </a:r>
            <a:r>
              <a:rPr lang="uk-UA" b="0" i="0" dirty="0">
                <a:solidFill>
                  <a:srgbClr val="000000"/>
                </a:solidFill>
                <a:effectLst/>
                <a:latin typeface="YouTube Sans"/>
              </a:rPr>
              <a:t>Опукла комбінаці</a:t>
            </a:r>
            <a:r>
              <a:rPr lang="uk-UA" dirty="0">
                <a:solidFill>
                  <a:srgbClr val="000000"/>
                </a:solidFill>
                <a:latin typeface="YouTube Sans"/>
              </a:rPr>
              <a:t>я</a:t>
            </a:r>
            <a:endParaRPr lang="en-US" dirty="0">
              <a:latin typeface="YouTube San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B39FE1-8A29-2512-7210-3A50BF8328B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61871" y="1828800"/>
                <a:ext cx="3679643" cy="4351337"/>
              </a:xfrm>
            </p:spPr>
            <p:txBody>
              <a:bodyPr/>
              <a:lstStyle/>
              <a:p>
                <a:r>
                  <a:rPr lang="uk-UA" dirty="0">
                    <a:latin typeface="YouTube Sans"/>
                  </a:rPr>
                  <a:t>Сума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uk-UA" dirty="0">
                    <a:latin typeface="YouTube Sans"/>
                  </a:rPr>
                  <a:t> називається </a:t>
                </a:r>
                <a:r>
                  <a:rPr lang="uk-UA" b="1" dirty="0">
                    <a:latin typeface="YouTube Sans"/>
                  </a:rPr>
                  <a:t>Опукла Комбінація</a:t>
                </a:r>
                <a:r>
                  <a:rPr lang="en-US" b="1" dirty="0">
                    <a:latin typeface="YouTube Sans"/>
                  </a:rPr>
                  <a:t>/Convex Sum</a:t>
                </a:r>
                <a:r>
                  <a:rPr lang="uk-UA" b="1" dirty="0">
                    <a:latin typeface="YouTube Sans"/>
                  </a:rPr>
                  <a:t> </a:t>
                </a:r>
                <a:r>
                  <a:rPr lang="uk-UA" dirty="0">
                    <a:latin typeface="YouTube Sans"/>
                  </a:rPr>
                  <a:t>коли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0≤</m:t>
                    </m:r>
                    <m:sSub>
                      <m:sSubPr>
                        <m:ctrlP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≤1</m:t>
                    </m:r>
                  </m:oMath>
                </a14:m>
                <a:endParaRPr lang="uk-UA" dirty="0">
                  <a:latin typeface="YouTube Sans"/>
                </a:endParaRP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endParaRPr lang="en-US" dirty="0">
                  <a:latin typeface="YouTube Sans"/>
                </a:endParaRPr>
              </a:p>
              <a:p>
                <a:endParaRPr lang="en-US" dirty="0">
                  <a:latin typeface="YouTube Sans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B39FE1-8A29-2512-7210-3A50BF8328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61871" y="1828800"/>
                <a:ext cx="3679643" cy="4351337"/>
              </a:xfrm>
              <a:blipFill>
                <a:blip r:embed="rId2"/>
                <a:stretch>
                  <a:fillRect l="-331" t="-9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807A6BDC-D066-9552-BA6B-8E07B7DFD03B}"/>
              </a:ext>
            </a:extLst>
          </p:cNvPr>
          <p:cNvSpPr/>
          <p:nvPr/>
        </p:nvSpPr>
        <p:spPr>
          <a:xfrm>
            <a:off x="7737164" y="1552699"/>
            <a:ext cx="2476006" cy="1876301"/>
          </a:xfrm>
          <a:prstGeom prst="triangl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4F9A400-0460-9C6A-017C-C8A31D943B89}"/>
              </a:ext>
            </a:extLst>
          </p:cNvPr>
          <p:cNvSpPr/>
          <p:nvPr/>
        </p:nvSpPr>
        <p:spPr>
          <a:xfrm>
            <a:off x="8914189" y="1487424"/>
            <a:ext cx="121956" cy="13055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55E02B3-61AF-634E-8F1A-30B51E686AAD}"/>
                  </a:ext>
                </a:extLst>
              </p:cNvPr>
              <p:cNvSpPr txBox="1"/>
              <p:nvPr/>
            </p:nvSpPr>
            <p:spPr>
              <a:xfrm>
                <a:off x="8883796" y="1259820"/>
                <a:ext cx="21223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55E02B3-61AF-634E-8F1A-30B51E686A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83796" y="1259820"/>
                <a:ext cx="212238" cy="276999"/>
              </a:xfrm>
              <a:prstGeom prst="rect">
                <a:avLst/>
              </a:prstGeom>
              <a:blipFill>
                <a:blip r:embed="rId3"/>
                <a:stretch>
                  <a:fillRect l="-22857" r="-22857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EFA298C-59B7-309E-EE8A-D139F0A544C9}"/>
                  </a:ext>
                </a:extLst>
              </p:cNvPr>
              <p:cNvSpPr txBox="1"/>
              <p:nvPr/>
            </p:nvSpPr>
            <p:spPr>
              <a:xfrm>
                <a:off x="7444902" y="3300443"/>
                <a:ext cx="22262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EFA298C-59B7-309E-EE8A-D139F0A544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4902" y="3300443"/>
                <a:ext cx="222625" cy="276999"/>
              </a:xfrm>
              <a:prstGeom prst="rect">
                <a:avLst/>
              </a:prstGeom>
              <a:blipFill>
                <a:blip r:embed="rId4"/>
                <a:stretch>
                  <a:fillRect l="-21622" r="-18919"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F3BD07C-649D-7CFD-413E-B28CB12E55FF}"/>
                  </a:ext>
                </a:extLst>
              </p:cNvPr>
              <p:cNvSpPr txBox="1"/>
              <p:nvPr/>
            </p:nvSpPr>
            <p:spPr>
              <a:xfrm>
                <a:off x="10282807" y="3300443"/>
                <a:ext cx="21210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F3BD07C-649D-7CFD-413E-B28CB12E55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82807" y="3300443"/>
                <a:ext cx="212109" cy="276999"/>
              </a:xfrm>
              <a:prstGeom prst="rect">
                <a:avLst/>
              </a:prstGeom>
              <a:blipFill>
                <a:blip r:embed="rId5"/>
                <a:stretch>
                  <a:fillRect l="-25714" r="-17143"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52AEA31-A406-543D-C1EF-4A48D229EE3D}"/>
                  </a:ext>
                </a:extLst>
              </p:cNvPr>
              <p:cNvSpPr txBox="1"/>
              <p:nvPr/>
            </p:nvSpPr>
            <p:spPr>
              <a:xfrm>
                <a:off x="5011152" y="1879934"/>
                <a:ext cx="25891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dirty="0"/>
                  <a:t>-</a:t>
                </a:r>
                <a:r>
                  <a:rPr lang="en-US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=1⇒1+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52AEA31-A406-543D-C1EF-4A48D229EE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1152" y="1879934"/>
                <a:ext cx="2589170" cy="276999"/>
              </a:xfrm>
              <a:prstGeom prst="rect">
                <a:avLst/>
              </a:prstGeom>
              <a:blipFill>
                <a:blip r:embed="rId6"/>
                <a:stretch>
                  <a:fillRect l="-5412" t="-28261" r="-2353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Oval 11">
            <a:extLst>
              <a:ext uri="{FF2B5EF4-FFF2-40B4-BE49-F238E27FC236}">
                <a16:creationId xmlns:a16="http://schemas.microsoft.com/office/drawing/2014/main" id="{3632949B-88DF-F60C-DC7B-E73701DFB032}"/>
              </a:ext>
            </a:extLst>
          </p:cNvPr>
          <p:cNvSpPr/>
          <p:nvPr/>
        </p:nvSpPr>
        <p:spPr>
          <a:xfrm>
            <a:off x="8629349" y="3351155"/>
            <a:ext cx="121956" cy="13055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F0ABB7A-8C4B-B3FA-95D5-BEA3E56755F1}"/>
                  </a:ext>
                </a:extLst>
              </p:cNvPr>
              <p:cNvSpPr txBox="1"/>
              <p:nvPr/>
            </p:nvSpPr>
            <p:spPr>
              <a:xfrm>
                <a:off x="5043988" y="2330022"/>
                <a:ext cx="187128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b="0" dirty="0"/>
                  <a:t>   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F0ABB7A-8C4B-B3FA-95D5-BEA3E56755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3988" y="2330022"/>
                <a:ext cx="1871282" cy="276999"/>
              </a:xfrm>
              <a:prstGeom prst="rect">
                <a:avLst/>
              </a:prstGeom>
              <a:blipFill>
                <a:blip r:embed="rId7"/>
                <a:stretch>
                  <a:fillRect r="-3583" b="-195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B082F85-2B50-0A2E-47A7-847A9F96666E}"/>
                  </a:ext>
                </a:extLst>
              </p:cNvPr>
              <p:cNvSpPr txBox="1"/>
              <p:nvPr/>
            </p:nvSpPr>
            <p:spPr>
              <a:xfrm>
                <a:off x="5011152" y="2780110"/>
                <a:ext cx="218521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b="0" dirty="0"/>
                  <a:t>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B082F85-2B50-0A2E-47A7-847A9F9666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1152" y="2780110"/>
                <a:ext cx="2185214" cy="276999"/>
              </a:xfrm>
              <a:prstGeom prst="rect">
                <a:avLst/>
              </a:prstGeom>
              <a:blipFill>
                <a:blip r:embed="rId8"/>
                <a:stretch>
                  <a:fillRect l="-6407" t="-28889" r="-2786" b="-5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122EBFB-5CAA-94B9-27A4-99540768B79F}"/>
                  </a:ext>
                </a:extLst>
              </p:cNvPr>
              <p:cNvSpPr txBox="1"/>
              <p:nvPr/>
            </p:nvSpPr>
            <p:spPr>
              <a:xfrm>
                <a:off x="4941514" y="4440549"/>
                <a:ext cx="284724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YouTube Sans"/>
                  </a:rPr>
                  <a:t> 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122EBFB-5CAA-94B9-27A4-99540768B7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1514" y="4440549"/>
                <a:ext cx="2847244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34071E3-9F08-1486-8EED-8B423817ABF7}"/>
                  </a:ext>
                </a:extLst>
              </p:cNvPr>
              <p:cNvSpPr txBox="1"/>
              <p:nvPr/>
            </p:nvSpPr>
            <p:spPr>
              <a:xfrm>
                <a:off x="5011152" y="3204706"/>
                <a:ext cx="21373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       ⇒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34071E3-9F08-1486-8EED-8B423817AB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1152" y="3204706"/>
                <a:ext cx="2137380" cy="276999"/>
              </a:xfrm>
              <a:prstGeom prst="rect">
                <a:avLst/>
              </a:prstGeom>
              <a:blipFill>
                <a:blip r:embed="rId10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67744F24-662B-B5F2-E4C4-8E263DECA0AE}"/>
              </a:ext>
            </a:extLst>
          </p:cNvPr>
          <p:cNvSpPr txBox="1"/>
          <p:nvPr/>
        </p:nvSpPr>
        <p:spPr>
          <a:xfrm>
            <a:off x="7444902" y="5269943"/>
            <a:ext cx="2272753" cy="923330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r>
              <a:rPr lang="uk-UA" dirty="0">
                <a:solidFill>
                  <a:schemeClr val="bg1"/>
                </a:solidFill>
                <a:latin typeface="YouTube Sans"/>
              </a:rPr>
              <a:t>Попередня формула для інтерполації між двома точками</a:t>
            </a:r>
            <a:endParaRPr lang="en-US" dirty="0">
              <a:solidFill>
                <a:schemeClr val="bg1"/>
              </a:solidFill>
              <a:latin typeface="YouTube Sans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800315B-DF8B-771B-5C6C-0B489F4C7103}"/>
              </a:ext>
            </a:extLst>
          </p:cNvPr>
          <p:cNvCxnSpPr>
            <a:cxnSpLocks/>
            <a:endCxn id="17" idx="2"/>
          </p:cNvCxnSpPr>
          <p:nvPr/>
        </p:nvCxnSpPr>
        <p:spPr>
          <a:xfrm flipH="1" flipV="1">
            <a:off x="6365136" y="4809881"/>
            <a:ext cx="1302391" cy="548313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72A0605-6110-9F61-3B13-D2A6FEDCE649}"/>
                  </a:ext>
                </a:extLst>
              </p:cNvPr>
              <p:cNvSpPr txBox="1"/>
              <p:nvPr/>
            </p:nvSpPr>
            <p:spPr>
              <a:xfrm>
                <a:off x="4999954" y="4948380"/>
                <a:ext cx="150073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b="0" dirty="0"/>
                  <a:t>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0,1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72A0605-6110-9F61-3B13-D2A6FEDCE6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9954" y="4948380"/>
                <a:ext cx="1500732" cy="276999"/>
              </a:xfrm>
              <a:prstGeom prst="rect">
                <a:avLst/>
              </a:prstGeom>
              <a:blipFill>
                <a:blip r:embed="rId11"/>
                <a:stretch>
                  <a:fillRect l="-9350" t="-28889" r="-4878" b="-5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221EBBC-029E-2470-9206-D5D0D06F945D}"/>
              </a:ext>
            </a:extLst>
          </p:cNvPr>
          <p:cNvCxnSpPr>
            <a:stCxn id="12" idx="0"/>
          </p:cNvCxnSpPr>
          <p:nvPr/>
        </p:nvCxnSpPr>
        <p:spPr>
          <a:xfrm flipV="1">
            <a:off x="8690327" y="1617974"/>
            <a:ext cx="284840" cy="17331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F4F8367D-F2DC-41A7-3800-B3BA27604531}"/>
              </a:ext>
            </a:extLst>
          </p:cNvPr>
          <p:cNvSpPr/>
          <p:nvPr/>
        </p:nvSpPr>
        <p:spPr>
          <a:xfrm>
            <a:off x="8771769" y="2455963"/>
            <a:ext cx="121956" cy="13055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9FB5C92-836E-0597-4968-2E05B50E065A}"/>
                  </a:ext>
                </a:extLst>
              </p:cNvPr>
              <p:cNvSpPr txBox="1"/>
              <p:nvPr/>
            </p:nvSpPr>
            <p:spPr>
              <a:xfrm>
                <a:off x="4999954" y="3658153"/>
                <a:ext cx="208922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dirty="0">
                  <a:latin typeface="YouTube Sans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9FB5C92-836E-0597-4968-2E05B50E06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9954" y="3658153"/>
                <a:ext cx="2089225" cy="276999"/>
              </a:xfrm>
              <a:prstGeom prst="rect">
                <a:avLst/>
              </a:prstGeom>
              <a:blipFill>
                <a:blip r:embed="rId12"/>
                <a:stretch>
                  <a:fillRect l="-2041" r="-2041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ED7D486-5D39-96EE-E7FA-B0994ACC167B}"/>
                  </a:ext>
                </a:extLst>
              </p:cNvPr>
              <p:cNvSpPr txBox="1"/>
              <p:nvPr/>
            </p:nvSpPr>
            <p:spPr>
              <a:xfrm>
                <a:off x="4999954" y="4082749"/>
                <a:ext cx="283859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uk-UA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(1−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dirty="0">
                  <a:latin typeface="YouTube Sans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ED7D486-5D39-96EE-E7FA-B0994ACC16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9954" y="4082749"/>
                <a:ext cx="2838598" cy="276999"/>
              </a:xfrm>
              <a:prstGeom prst="rect">
                <a:avLst/>
              </a:prstGeom>
              <a:blipFill>
                <a:blip r:embed="rId13"/>
                <a:stretch>
                  <a:fillRect l="-1288" t="-4444" r="-1288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00273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10" grpId="0"/>
      <p:bldP spid="12" grpId="0" animBg="1"/>
      <p:bldP spid="12" grpId="1" animBg="1"/>
      <p:bldP spid="13" grpId="0"/>
      <p:bldP spid="14" grpId="0"/>
      <p:bldP spid="17" grpId="0"/>
      <p:bldP spid="18" grpId="0"/>
      <p:bldP spid="19" grpId="0" animBg="1"/>
      <p:bldP spid="24" grpId="0"/>
      <p:bldP spid="6" grpId="0" animBg="1"/>
      <p:bldP spid="29" grpId="0"/>
      <p:bldP spid="30" grpId="0"/>
    </p:bldLst>
  </p:timing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View</Template>
  <TotalTime>4286</TotalTime>
  <Words>1731</Words>
  <Application>Microsoft Office PowerPoint</Application>
  <PresentationFormat>Widescreen</PresentationFormat>
  <Paragraphs>292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8" baseType="lpstr">
      <vt:lpstr>Arial</vt:lpstr>
      <vt:lpstr>Cambria Math</vt:lpstr>
      <vt:lpstr>Century Schoolbook</vt:lpstr>
      <vt:lpstr>Linux Libertine</vt:lpstr>
      <vt:lpstr>Wingdings 2</vt:lpstr>
      <vt:lpstr>YouTube Sans</vt:lpstr>
      <vt:lpstr>View</vt:lpstr>
      <vt:lpstr>Баріцентрична Інтерполація</vt:lpstr>
      <vt:lpstr>Інтерполація/Interpolation</vt:lpstr>
      <vt:lpstr>Лінійна Інтерполація/Linear Interpolation</vt:lpstr>
      <vt:lpstr>Лінійна Інтерполація/Linear Interpolation</vt:lpstr>
      <vt:lpstr>Лінійна Інтерполація/Linear Interpolation</vt:lpstr>
      <vt:lpstr>Лінійна Інтерполація/Linear Interpolation</vt:lpstr>
      <vt:lpstr>Трикутникова Інтерполація</vt:lpstr>
      <vt:lpstr>Трикутникова Інтерполація</vt:lpstr>
      <vt:lpstr>Трикутникова Інтерполація - Опукла комбінація</vt:lpstr>
      <vt:lpstr>Трикутникова Інтерполація</vt:lpstr>
      <vt:lpstr>Трикутникова Інтерполація</vt:lpstr>
      <vt:lpstr>Трикутникова Інтерполація</vt:lpstr>
      <vt:lpstr>Трикутникова Інтерполація</vt:lpstr>
      <vt:lpstr>Трикутникова Інтерполація</vt:lpstr>
      <vt:lpstr>Трикутникова Інтерполація</vt:lpstr>
      <vt:lpstr>Барицентричні Координати - Barycentric Coordinates</vt:lpstr>
      <vt:lpstr>Геометрія Барицентричних Координатів</vt:lpstr>
      <vt:lpstr>Геометрія Барицентричних Координатів</vt:lpstr>
      <vt:lpstr>Геометрія Барицентричних Координатів</vt:lpstr>
      <vt:lpstr>Геометрія Барицентричних Координатів</vt:lpstr>
      <vt:lpstr>Геометрія Барицентричних Координатів</vt:lpstr>
      <vt:lpstr>Геометрія Барицентричних Координатів</vt:lpstr>
      <vt:lpstr>Друга Інтерпретація</vt:lpstr>
      <vt:lpstr>Друга Інтерпретація</vt:lpstr>
      <vt:lpstr>Друга Інтерпретація</vt:lpstr>
      <vt:lpstr>Друга Інтерпретація</vt:lpstr>
      <vt:lpstr>Друга Інтерпретація</vt:lpstr>
      <vt:lpstr>Друга Інтерпретація</vt:lpstr>
      <vt:lpstr>Друга Інтерпретація</vt:lpstr>
      <vt:lpstr>Друга Інтерпретація</vt:lpstr>
      <vt:lpstr>Кодуємо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Растерізація №2, Інтерполація</dc:title>
  <dc:creator>Szlachtycz, Ihor</dc:creator>
  <cp:lastModifiedBy>Michael Smith</cp:lastModifiedBy>
  <cp:revision>20</cp:revision>
  <dcterms:created xsi:type="dcterms:W3CDTF">2022-06-14T01:10:59Z</dcterms:created>
  <dcterms:modified xsi:type="dcterms:W3CDTF">2023-02-25T23:01:00Z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lassificationContentMarkingHeaderLocations">
    <vt:lpwstr>Office Theme:8</vt:lpwstr>
  </property>
  <property fmtid="{D5CDD505-2E9C-101B-9397-08002B2CF9AE}" pid="3" name="ClassificationContentMarkingHeaderText">
    <vt:lpwstr>[AMD Official Use Only - General]</vt:lpwstr>
  </property>
  <property fmtid="{D5CDD505-2E9C-101B-9397-08002B2CF9AE}" pid="4" name="MSIP_Label_64e4cbe8-b4f6-45dc-bcba-6123dfd2d8bf_Enabled">
    <vt:lpwstr>true</vt:lpwstr>
  </property>
  <property fmtid="{D5CDD505-2E9C-101B-9397-08002B2CF9AE}" pid="5" name="MSIP_Label_64e4cbe8-b4f6-45dc-bcba-6123dfd2d8bf_SetDate">
    <vt:lpwstr>2022-06-14T01:11:07Z</vt:lpwstr>
  </property>
  <property fmtid="{D5CDD505-2E9C-101B-9397-08002B2CF9AE}" pid="6" name="MSIP_Label_64e4cbe8-b4f6-45dc-bcba-6123dfd2d8bf_Method">
    <vt:lpwstr>Privileged</vt:lpwstr>
  </property>
  <property fmtid="{D5CDD505-2E9C-101B-9397-08002B2CF9AE}" pid="7" name="MSIP_Label_64e4cbe8-b4f6-45dc-bcba-6123dfd2d8bf_Name">
    <vt:lpwstr>Non-Business-AIP 2.0</vt:lpwstr>
  </property>
  <property fmtid="{D5CDD505-2E9C-101B-9397-08002B2CF9AE}" pid="8" name="MSIP_Label_64e4cbe8-b4f6-45dc-bcba-6123dfd2d8bf_SiteId">
    <vt:lpwstr>3dd8961f-e488-4e60-8e11-a82d994e183d</vt:lpwstr>
  </property>
  <property fmtid="{D5CDD505-2E9C-101B-9397-08002B2CF9AE}" pid="9" name="MSIP_Label_64e4cbe8-b4f6-45dc-bcba-6123dfd2d8bf_ActionId">
    <vt:lpwstr>9fbfd159-9020-4e33-9b03-4b6cded1b31c</vt:lpwstr>
  </property>
  <property fmtid="{D5CDD505-2E9C-101B-9397-08002B2CF9AE}" pid="10" name="MSIP_Label_64e4cbe8-b4f6-45dc-bcba-6123dfd2d8bf_ContentBits">
    <vt:lpwstr>0</vt:lpwstr>
  </property>
</Properties>
</file>